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A1E8D9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3CA"/>
          </a:solidFill>
        </a:fill>
      </a:tcStyle>
    </a:wholeTbl>
    <a:band2H>
      <a:tcTxStyle b="def" i="def"/>
      <a:tcStyle>
        <a:tcBdr/>
        <a:fill>
          <a:solidFill>
            <a:srgbClr val="FCEA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5E2"/>
          </a:solidFill>
        </a:fill>
      </a:tcStyle>
    </a:wholeTbl>
    <a:band2H>
      <a:tcTxStyle b="def" i="def"/>
      <a:tcStyle>
        <a:tcBdr/>
        <a:fill>
          <a:solidFill>
            <a:srgbClr val="E8F2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FBF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A1E8D9"/>
        </a:fontRef>
        <a:srgbClr val="A1E8D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A1E8D9"/>
              </a:solidFill>
              <a:prstDash val="solid"/>
              <a:round/>
            </a:ln>
          </a:top>
          <a:bottom>
            <a:ln w="254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1E8D9"/>
              </a:solidFill>
              <a:prstDash val="solid"/>
              <a:round/>
            </a:ln>
          </a:top>
          <a:bottom>
            <a:ln w="254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F6F1"/>
          </a:solidFill>
        </a:fill>
      </a:tcStyle>
    </a:wholeTbl>
    <a:band2H>
      <a:tcTxStyle b="def" i="def"/>
      <a:tcStyle>
        <a:tcBdr/>
        <a:fill>
          <a:solidFill>
            <a:srgbClr val="F0F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1E8D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1E8D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1E8D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A1E8D9"/>
              </a:solidFill>
              <a:prstDash val="solid"/>
              <a:round/>
            </a:ln>
          </a:left>
          <a:right>
            <a:ln w="12700" cap="flat">
              <a:solidFill>
                <a:srgbClr val="A1E8D9"/>
              </a:solidFill>
              <a:prstDash val="solid"/>
              <a:round/>
            </a:ln>
          </a:right>
          <a:top>
            <a:ln w="12700" cap="flat">
              <a:solidFill>
                <a:srgbClr val="A1E8D9"/>
              </a:solidFill>
              <a:prstDash val="solid"/>
              <a:round/>
            </a:ln>
          </a:top>
          <a:bottom>
            <a:ln w="127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solidFill>
                <a:srgbClr val="A1E8D9"/>
              </a:solidFill>
              <a:prstDash val="solid"/>
              <a:round/>
            </a:ln>
          </a:insideH>
          <a:insideV>
            <a:ln w="12700" cap="flat">
              <a:solidFill>
                <a:srgbClr val="A1E8D9"/>
              </a:solidFill>
              <a:prstDash val="solid"/>
              <a:round/>
            </a:ln>
          </a:insideV>
        </a:tcBdr>
        <a:fill>
          <a:solidFill>
            <a:srgbClr val="A1E8D9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A1E8D9"/>
              </a:solidFill>
              <a:prstDash val="solid"/>
              <a:round/>
            </a:ln>
          </a:left>
          <a:right>
            <a:ln w="12700" cap="flat">
              <a:solidFill>
                <a:srgbClr val="A1E8D9"/>
              </a:solidFill>
              <a:prstDash val="solid"/>
              <a:round/>
            </a:ln>
          </a:right>
          <a:top>
            <a:ln w="12700" cap="flat">
              <a:solidFill>
                <a:srgbClr val="A1E8D9"/>
              </a:solidFill>
              <a:prstDash val="solid"/>
              <a:round/>
            </a:ln>
          </a:top>
          <a:bottom>
            <a:ln w="127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solidFill>
                <a:srgbClr val="A1E8D9"/>
              </a:solidFill>
              <a:prstDash val="solid"/>
              <a:round/>
            </a:ln>
          </a:insideH>
          <a:insideV>
            <a:ln w="12700" cap="flat">
              <a:solidFill>
                <a:srgbClr val="A1E8D9"/>
              </a:solidFill>
              <a:prstDash val="solid"/>
              <a:round/>
            </a:ln>
          </a:insideV>
        </a:tcBdr>
        <a:fill>
          <a:solidFill>
            <a:srgbClr val="A1E8D9">
              <a:alpha val="20000"/>
            </a:srgbClr>
          </a:solidFill>
        </a:fill>
      </a:tcStyle>
    </a:firstCol>
    <a:lastRow>
      <a:tcTxStyle b="on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A1E8D9"/>
              </a:solidFill>
              <a:prstDash val="solid"/>
              <a:round/>
            </a:ln>
          </a:left>
          <a:right>
            <a:ln w="12700" cap="flat">
              <a:solidFill>
                <a:srgbClr val="A1E8D9"/>
              </a:solidFill>
              <a:prstDash val="solid"/>
              <a:round/>
            </a:ln>
          </a:right>
          <a:top>
            <a:ln w="50800" cap="flat">
              <a:solidFill>
                <a:srgbClr val="A1E8D9"/>
              </a:solidFill>
              <a:prstDash val="solid"/>
              <a:round/>
            </a:ln>
          </a:top>
          <a:bottom>
            <a:ln w="127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solidFill>
                <a:srgbClr val="A1E8D9"/>
              </a:solidFill>
              <a:prstDash val="solid"/>
              <a:round/>
            </a:ln>
          </a:insideH>
          <a:insideV>
            <a:ln w="12700" cap="flat">
              <a:solidFill>
                <a:srgbClr val="A1E8D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A1E8D9"/>
        </a:fontRef>
        <a:srgbClr val="A1E8D9"/>
      </a:tcTxStyle>
      <a:tcStyle>
        <a:tcBdr>
          <a:left>
            <a:ln w="12700" cap="flat">
              <a:solidFill>
                <a:srgbClr val="A1E8D9"/>
              </a:solidFill>
              <a:prstDash val="solid"/>
              <a:round/>
            </a:ln>
          </a:left>
          <a:right>
            <a:ln w="12700" cap="flat">
              <a:solidFill>
                <a:srgbClr val="A1E8D9"/>
              </a:solidFill>
              <a:prstDash val="solid"/>
              <a:round/>
            </a:ln>
          </a:right>
          <a:top>
            <a:ln w="12700" cap="flat">
              <a:solidFill>
                <a:srgbClr val="A1E8D9"/>
              </a:solidFill>
              <a:prstDash val="solid"/>
              <a:round/>
            </a:ln>
          </a:top>
          <a:bottom>
            <a:ln w="25400" cap="flat">
              <a:solidFill>
                <a:srgbClr val="A1E8D9"/>
              </a:solidFill>
              <a:prstDash val="solid"/>
              <a:round/>
            </a:ln>
          </a:bottom>
          <a:insideH>
            <a:ln w="12700" cap="flat">
              <a:solidFill>
                <a:srgbClr val="A1E8D9"/>
              </a:solidFill>
              <a:prstDash val="solid"/>
              <a:round/>
            </a:ln>
          </a:insideH>
          <a:insideV>
            <a:ln w="12700" cap="flat">
              <a:solidFill>
                <a:srgbClr val="A1E8D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/Relationships>

</file>

<file path=ppt/media/image1.png>
</file>

<file path=ppt/media/image1.tif>
</file>

<file path=ppt/media/image10.pn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;p2"/>
          <p:cNvSpPr/>
          <p:nvPr/>
        </p:nvSpPr>
        <p:spPr>
          <a:xfrm>
            <a:off x="7007735" y="3176888"/>
            <a:ext cx="562201" cy="1"/>
          </a:xfrm>
          <a:prstGeom prst="line">
            <a:avLst/>
          </a:prstGeom>
          <a:ln w="76200">
            <a:solidFill>
              <a:srgbClr val="B3A77D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" name="Google Shape;11;p2"/>
          <p:cNvSpPr/>
          <p:nvPr/>
        </p:nvSpPr>
        <p:spPr>
          <a:xfrm>
            <a:off x="1575034" y="3158251"/>
            <a:ext cx="562201" cy="1"/>
          </a:xfrm>
          <a:prstGeom prst="line">
            <a:avLst/>
          </a:prstGeom>
          <a:ln w="76200">
            <a:solidFill>
              <a:srgbClr val="B3A77D"/>
            </a:solidFill>
          </a:ln>
        </p:spPr>
        <p:txBody>
          <a:bodyPr lIns="0" tIns="0" rIns="0" bIns="0"/>
          <a:lstStyle/>
          <a:p>
            <a:pPr/>
          </a:p>
        </p:txBody>
      </p:sp>
      <p:grpSp>
        <p:nvGrpSpPr>
          <p:cNvPr id="16" name="Google Shape;12;p2"/>
          <p:cNvGrpSpPr/>
          <p:nvPr/>
        </p:nvGrpSpPr>
        <p:grpSpPr>
          <a:xfrm>
            <a:off x="1004144" y="1023295"/>
            <a:ext cx="7136669" cy="152401"/>
            <a:chOff x="0" y="0"/>
            <a:chExt cx="7136667" cy="152399"/>
          </a:xfrm>
        </p:grpSpPr>
        <p:sp>
          <p:nvSpPr>
            <p:cNvPr id="14" name="Google Shape;13;p2"/>
            <p:cNvSpPr/>
            <p:nvPr/>
          </p:nvSpPr>
          <p:spPr>
            <a:xfrm flipH="1" flipV="1">
              <a:off x="0" y="0"/>
              <a:ext cx="7136668" cy="1"/>
            </a:xfrm>
            <a:prstGeom prst="line">
              <a:avLst/>
            </a:prstGeom>
            <a:noFill/>
            <a:ln w="76200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5" name="Google Shape;14;p2"/>
            <p:cNvSpPr/>
            <p:nvPr/>
          </p:nvSpPr>
          <p:spPr>
            <a:xfrm flipH="1" flipV="1">
              <a:off x="0" y="152399"/>
              <a:ext cx="7136668" cy="2"/>
            </a:xfrm>
            <a:prstGeom prst="line">
              <a:avLst/>
            </a:prstGeom>
            <a:noFill/>
            <a:ln w="9525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" name="Google Shape;15;p2"/>
          <p:cNvGrpSpPr/>
          <p:nvPr/>
        </p:nvGrpSpPr>
        <p:grpSpPr>
          <a:xfrm>
            <a:off x="1004151" y="3969099"/>
            <a:ext cx="7136668" cy="152401"/>
            <a:chOff x="0" y="0"/>
            <a:chExt cx="7136667" cy="152400"/>
          </a:xfrm>
        </p:grpSpPr>
        <p:sp>
          <p:nvSpPr>
            <p:cNvPr id="17" name="Google Shape;16;p2"/>
            <p:cNvSpPr/>
            <p:nvPr/>
          </p:nvSpPr>
          <p:spPr>
            <a:xfrm>
              <a:off x="0" y="152400"/>
              <a:ext cx="7136668" cy="0"/>
            </a:xfrm>
            <a:prstGeom prst="line">
              <a:avLst/>
            </a:prstGeom>
            <a:noFill/>
            <a:ln w="76200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8" name="Google Shape;17;p2"/>
            <p:cNvSpPr/>
            <p:nvPr/>
          </p:nvSpPr>
          <p:spPr>
            <a:xfrm>
              <a:off x="0" y="-1"/>
              <a:ext cx="7136668" cy="1"/>
            </a:xfrm>
            <a:prstGeom prst="line">
              <a:avLst/>
            </a:prstGeom>
            <a:noFill/>
            <a:ln w="9525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20" name="Texte du titre"/>
          <p:cNvSpPr txBox="1"/>
          <p:nvPr>
            <p:ph type="title"/>
          </p:nvPr>
        </p:nvSpPr>
        <p:spPr>
          <a:xfrm>
            <a:off x="1004150" y="1751764"/>
            <a:ext cx="7136701" cy="1022401"/>
          </a:xfrm>
          <a:prstGeom prst="rect">
            <a:avLst/>
          </a:prstGeom>
        </p:spPr>
        <p:txBody>
          <a:bodyPr anchor="b"/>
          <a:lstStyle>
            <a:lvl1pPr algn="ctr">
              <a:defRPr sz="5400"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21" name="Texte niveau 1…"/>
          <p:cNvSpPr txBox="1"/>
          <p:nvPr>
            <p:ph type="body" sz="quarter" idx="1"/>
          </p:nvPr>
        </p:nvSpPr>
        <p:spPr>
          <a:xfrm>
            <a:off x="2137224" y="2850039"/>
            <a:ext cx="4870501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4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4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4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4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4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58;p11"/>
          <p:cNvSpPr/>
          <p:nvPr/>
        </p:nvSpPr>
        <p:spPr>
          <a:xfrm>
            <a:off x="-75" y="5045700"/>
            <a:ext cx="9144001" cy="97801"/>
          </a:xfrm>
          <a:prstGeom prst="rect">
            <a:avLst/>
          </a:prstGeom>
          <a:solidFill>
            <a:srgbClr val="B3A77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5" name="Texte du titre"/>
          <p:cNvSpPr txBox="1"/>
          <p:nvPr>
            <p:ph type="title"/>
          </p:nvPr>
        </p:nvSpPr>
        <p:spPr>
          <a:xfrm>
            <a:off x="311699" y="1304850"/>
            <a:ext cx="8520602" cy="1538400"/>
          </a:xfrm>
          <a:prstGeom prst="rect">
            <a:avLst/>
          </a:prstGeom>
        </p:spPr>
        <p:txBody>
          <a:bodyPr anchor="ctr"/>
          <a:lstStyle>
            <a:lvl1pPr algn="ctr">
              <a:defRPr sz="13000">
                <a:solidFill>
                  <a:schemeClr val="accent3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06" name="Texte niveau 1…"/>
          <p:cNvSpPr txBox="1"/>
          <p:nvPr>
            <p:ph type="body" sz="quarter" idx="1"/>
          </p:nvPr>
        </p:nvSpPr>
        <p:spPr>
          <a:xfrm>
            <a:off x="311699" y="2995650"/>
            <a:ext cx="8520602" cy="1071601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HDR mai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e du titre"/>
          <p:cNvSpPr txBox="1"/>
          <p:nvPr>
            <p:ph type="title"/>
          </p:nvPr>
        </p:nvSpPr>
        <p:spPr>
          <a:xfrm>
            <a:off x="767953" y="0"/>
            <a:ext cx="8343901" cy="792957"/>
          </a:xfrm>
          <a:prstGeom prst="rect">
            <a:avLst/>
          </a:prstGeom>
        </p:spPr>
        <p:txBody>
          <a:bodyPr lIns="28575" tIns="28575" rIns="28575" bIns="28575" anchor="b">
            <a:noAutofit/>
          </a:bodyPr>
          <a:lstStyle>
            <a:lvl1pPr marL="1785" marR="30479" defTabSz="514350">
              <a:defRPr b="0" sz="2200">
                <a:solidFill>
                  <a:srgbClr val="B3D800"/>
                </a:solidFill>
                <a:uFill>
                  <a:solidFill>
                    <a:srgbClr val="B3D8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22" name="Texte niveau 1…"/>
          <p:cNvSpPr txBox="1"/>
          <p:nvPr>
            <p:ph type="body" idx="1"/>
          </p:nvPr>
        </p:nvSpPr>
        <p:spPr>
          <a:xfrm>
            <a:off x="764381" y="1042987"/>
            <a:ext cx="8329613" cy="4100513"/>
          </a:xfrm>
          <a:prstGeom prst="rect">
            <a:avLst/>
          </a:prstGeom>
        </p:spPr>
        <p:txBody>
          <a:bodyPr lIns="28575" tIns="28575" rIns="28575" bIns="28575">
            <a:noAutofit/>
          </a:bodyPr>
          <a:lstStyle>
            <a:lvl1pPr marL="124198" marR="30479" indent="-121023" defTabSz="514350">
              <a:lnSpc>
                <a:spcPct val="100000"/>
              </a:lnSpc>
              <a:spcBef>
                <a:spcPts val="700"/>
              </a:spcBef>
              <a:buClr>
                <a:srgbClr val="B3D800"/>
              </a:buClr>
              <a:buSzPct val="125000"/>
              <a:buFont typeface="Helvetica Neue Light"/>
              <a:buChar char="‣"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592137" marR="30479" indent="-133350" defTabSz="514350">
              <a:lnSpc>
                <a:spcPct val="100000"/>
              </a:lnSpc>
              <a:spcBef>
                <a:spcPts val="300"/>
              </a:spcBef>
              <a:buClr>
                <a:srgbClr val="BEDD11"/>
              </a:buClr>
              <a:buSzPct val="129000"/>
              <a:buFont typeface="Helvetica Neue Light"/>
              <a:buChar char="•"/>
              <a:def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062037" marR="30479" indent="-114300" defTabSz="514350">
              <a:lnSpc>
                <a:spcPct val="100000"/>
              </a:lnSpc>
              <a:spcBef>
                <a:spcPts val="300"/>
              </a:spcBef>
              <a:buClr>
                <a:srgbClr val="BEDD11"/>
              </a:buClr>
              <a:buSzPct val="100000"/>
              <a:buFont typeface="Helvetica Neue UltraLight"/>
              <a:buChar char="–"/>
              <a:def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3pPr>
            <a:lvl4pPr marL="1492567" marR="30479" indent="-125730" defTabSz="514350">
              <a:lnSpc>
                <a:spcPct val="100000"/>
              </a:lnSpc>
              <a:spcBef>
                <a:spcPts val="300"/>
              </a:spcBef>
              <a:buClr>
                <a:srgbClr val="BEDD11"/>
              </a:buClr>
              <a:buSzPct val="100000"/>
              <a:buFont typeface="Helvetica Neue UltraLight"/>
              <a:buChar char="–"/>
              <a:defRPr sz="1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4pPr>
            <a:lvl5pPr marL="1943417" marR="30479" indent="-125729" defTabSz="514350">
              <a:lnSpc>
                <a:spcPct val="100000"/>
              </a:lnSpc>
              <a:spcBef>
                <a:spcPts val="300"/>
              </a:spcBef>
              <a:buClr>
                <a:srgbClr val="BEDD11"/>
              </a:buClr>
              <a:buSzPct val="100000"/>
              <a:buFont typeface="Helvetica Neue UltraLight"/>
              <a:buChar char="–"/>
              <a:defRPr sz="1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3" name="Numéro de diapositive"/>
          <p:cNvSpPr txBox="1"/>
          <p:nvPr>
            <p:ph type="sldNum" sz="quarter" idx="2"/>
          </p:nvPr>
        </p:nvSpPr>
        <p:spPr>
          <a:xfrm>
            <a:off x="260480" y="900112"/>
            <a:ext cx="196987" cy="180412"/>
          </a:xfrm>
          <a:prstGeom prst="rect">
            <a:avLst/>
          </a:prstGeom>
        </p:spPr>
        <p:txBody>
          <a:bodyPr lIns="28575" tIns="28575" rIns="28575" bIns="28575" anchor="t"/>
          <a:lstStyle>
            <a:lvl1pPr algn="ctr" defTabSz="328612">
              <a:defRPr sz="9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et contenu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2.png" descr="image2.png"/>
          <p:cNvPicPr>
            <a:picLocks noChangeAspect="1"/>
          </p:cNvPicPr>
          <p:nvPr/>
        </p:nvPicPr>
        <p:blipFill>
          <a:blip r:embed="rId3">
            <a:extLst/>
          </a:blip>
          <a:srcRect l="3613" t="0" r="0" b="0"/>
          <a:stretch>
            <a:fillRect/>
          </a:stretch>
        </p:blipFill>
        <p:spPr>
          <a:xfrm>
            <a:off x="0" y="2002263"/>
            <a:ext cx="3027760" cy="3141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3.png" descr="image3.png"/>
          <p:cNvPicPr>
            <a:picLocks noChangeAspect="1"/>
          </p:cNvPicPr>
          <p:nvPr/>
        </p:nvPicPr>
        <p:blipFill>
          <a:blip r:embed="rId4">
            <a:extLst/>
          </a:blip>
          <a:srcRect l="35640" t="0" r="0" b="0"/>
          <a:stretch>
            <a:fillRect/>
          </a:stretch>
        </p:blipFill>
        <p:spPr>
          <a:xfrm>
            <a:off x="-1" y="2169260"/>
            <a:ext cx="1141810" cy="17740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4.png" descr="image4.png"/>
          <p:cNvPicPr>
            <a:picLocks noChangeAspect="1"/>
          </p:cNvPicPr>
          <p:nvPr/>
        </p:nvPicPr>
        <p:blipFill>
          <a:blip r:embed="rId5">
            <a:extLst/>
          </a:blip>
          <a:srcRect l="0" t="28812" r="0" b="0"/>
          <a:stretch>
            <a:fillRect/>
          </a:stretch>
        </p:blipFill>
        <p:spPr>
          <a:xfrm>
            <a:off x="5999558" y="0"/>
            <a:ext cx="1202541" cy="856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image5.png" descr="image5.png"/>
          <p:cNvPicPr>
            <a:picLocks noChangeAspect="1"/>
          </p:cNvPicPr>
          <p:nvPr/>
        </p:nvPicPr>
        <p:blipFill>
          <a:blip r:embed="rId6">
            <a:extLst/>
          </a:blip>
          <a:srcRect l="0" t="0" r="0" b="23320"/>
          <a:stretch>
            <a:fillRect/>
          </a:stretch>
        </p:blipFill>
        <p:spPr>
          <a:xfrm>
            <a:off x="6454408" y="4572000"/>
            <a:ext cx="745301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Rectangle"/>
          <p:cNvSpPr/>
          <p:nvPr/>
        </p:nvSpPr>
        <p:spPr>
          <a:xfrm>
            <a:off x="7828358" y="0"/>
            <a:ext cx="514351" cy="857250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/>
          <a:lstStyle/>
          <a:p>
            <a:pPr defTabSz="685800">
              <a:defRPr sz="12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35" name="Texte du titre"/>
          <p:cNvSpPr txBox="1"/>
          <p:nvPr>
            <p:ph type="title"/>
          </p:nvPr>
        </p:nvSpPr>
        <p:spPr>
          <a:xfrm>
            <a:off x="484583" y="339538"/>
            <a:ext cx="7053543" cy="1200151"/>
          </a:xfrm>
          <a:prstGeom prst="rect">
            <a:avLst/>
          </a:prstGeom>
        </p:spPr>
        <p:txBody>
          <a:bodyPr lIns="34289" tIns="34289" rIns="34289" bIns="34289">
            <a:noAutofit/>
          </a:bodyPr>
          <a:lstStyle>
            <a:lvl1pPr defTabSz="342900">
              <a:defRPr b="0" sz="4400">
                <a:solidFill>
                  <a:srgbClr val="F8F8F8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36" name="Texte niveau 1…"/>
          <p:cNvSpPr txBox="1"/>
          <p:nvPr>
            <p:ph type="body" idx="1"/>
          </p:nvPr>
        </p:nvSpPr>
        <p:spPr>
          <a:xfrm>
            <a:off x="827483" y="1539688"/>
            <a:ext cx="6709907" cy="3141167"/>
          </a:xfrm>
          <a:prstGeom prst="rect">
            <a:avLst/>
          </a:prstGeom>
        </p:spPr>
        <p:txBody>
          <a:bodyPr lIns="34289" tIns="34289" rIns="34289" bIns="34289"/>
          <a:lstStyle>
            <a:lvl1pPr marL="244928" indent="-244928" defTabSz="342900">
              <a:lnSpc>
                <a:spcPct val="100000"/>
              </a:lnSpc>
              <a:spcBef>
                <a:spcPts val="700"/>
              </a:spcBef>
              <a:buClr>
                <a:srgbClr val="999999"/>
              </a:buClr>
              <a:buSzPct val="80000"/>
              <a:buFontTx/>
              <a:buChar char=""/>
              <a:defRPr sz="20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695325" indent="-238125" defTabSz="342900">
              <a:lnSpc>
                <a:spcPct val="100000"/>
              </a:lnSpc>
              <a:spcBef>
                <a:spcPts val="700"/>
              </a:spcBef>
              <a:buClr>
                <a:srgbClr val="999999"/>
              </a:buClr>
              <a:buSzPct val="80000"/>
              <a:buFontTx/>
              <a:buChar char=""/>
              <a:defRPr sz="20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1143000" indent="-228600" defTabSz="342900">
              <a:lnSpc>
                <a:spcPct val="100000"/>
              </a:lnSpc>
              <a:spcBef>
                <a:spcPts val="700"/>
              </a:spcBef>
              <a:buClr>
                <a:srgbClr val="999999"/>
              </a:buClr>
              <a:buSzPct val="80000"/>
              <a:buFontTx/>
              <a:buChar char=""/>
              <a:defRPr sz="20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1625600" indent="-254000" defTabSz="342900">
              <a:lnSpc>
                <a:spcPct val="100000"/>
              </a:lnSpc>
              <a:spcBef>
                <a:spcPts val="700"/>
              </a:spcBef>
              <a:buClr>
                <a:srgbClr val="999999"/>
              </a:buClr>
              <a:buSzPct val="80000"/>
              <a:buFontTx/>
              <a:buChar char=""/>
              <a:defRPr sz="20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2082800" indent="-254000" defTabSz="342900">
              <a:lnSpc>
                <a:spcPct val="100000"/>
              </a:lnSpc>
              <a:spcBef>
                <a:spcPts val="700"/>
              </a:spcBef>
              <a:buClr>
                <a:srgbClr val="999999"/>
              </a:buClr>
              <a:buSzPct val="80000"/>
              <a:buFontTx/>
              <a:buChar char=""/>
              <a:defRPr sz="20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7" name="Numéro de diapositive"/>
          <p:cNvSpPr txBox="1"/>
          <p:nvPr>
            <p:ph type="sldNum" sz="quarter" idx="2"/>
          </p:nvPr>
        </p:nvSpPr>
        <p:spPr>
          <a:xfrm>
            <a:off x="7764405" y="424181"/>
            <a:ext cx="628650" cy="373381"/>
          </a:xfrm>
          <a:prstGeom prst="rect">
            <a:avLst/>
          </a:prstGeom>
        </p:spPr>
        <p:txBody>
          <a:bodyPr wrap="square" lIns="34289" tIns="34289" rIns="34289" bIns="34289" anchor="b"/>
          <a:lstStyle>
            <a:lvl1pPr algn="ctr" defTabSz="685800">
              <a:defRPr sz="20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38" name="Introduction to SOFA"/>
          <p:cNvSpPr txBox="1"/>
          <p:nvPr/>
        </p:nvSpPr>
        <p:spPr>
          <a:xfrm>
            <a:off x="1217047" y="4778374"/>
            <a:ext cx="6709906" cy="321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200">
                <a:solidFill>
                  <a:srgbClr val="FFFFFF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Introduction to SOFA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2;p3"/>
          <p:cNvSpPr/>
          <p:nvPr/>
        </p:nvSpPr>
        <p:spPr>
          <a:xfrm>
            <a:off x="-50" y="2571899"/>
            <a:ext cx="9144001" cy="25716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0" name="Texte du titre"/>
          <p:cNvSpPr txBox="1"/>
          <p:nvPr>
            <p:ph type="title"/>
          </p:nvPr>
        </p:nvSpPr>
        <p:spPr>
          <a:xfrm>
            <a:off x="311699" y="814799"/>
            <a:ext cx="8571302" cy="942001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9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48" name="Google Shape;32;p5"/>
          <p:cNvSpPr/>
          <p:nvPr/>
        </p:nvSpPr>
        <p:spPr>
          <a:xfrm>
            <a:off x="2225" y="-852"/>
            <a:ext cx="9144001" cy="332102"/>
          </a:xfrm>
          <a:prstGeom prst="rect">
            <a:avLst/>
          </a:prstGeom>
          <a:solidFill>
            <a:srgbClr val="A1E8D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9" name="Google Shape;33;p5"/>
          <p:cNvSpPr txBox="1"/>
          <p:nvPr/>
        </p:nvSpPr>
        <p:spPr>
          <a:xfrm>
            <a:off x="-6730" y="-35978"/>
            <a:ext cx="5459402" cy="39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PRACTICE</a:t>
            </a:r>
          </a:p>
        </p:txBody>
      </p:sp>
      <p:sp>
        <p:nvSpPr>
          <p:cNvPr id="50" name="Texte niveau 1…"/>
          <p:cNvSpPr txBox="1"/>
          <p:nvPr>
            <p:ph type="body" sz="half" idx="1"/>
          </p:nvPr>
        </p:nvSpPr>
        <p:spPr>
          <a:xfrm>
            <a:off x="311699" y="1266175"/>
            <a:ext cx="3999902" cy="33027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1" name="Google Shape;35;p5"/>
          <p:cNvSpPr txBox="1"/>
          <p:nvPr>
            <p:ph type="body" sz="half" idx="13"/>
          </p:nvPr>
        </p:nvSpPr>
        <p:spPr>
          <a:xfrm>
            <a:off x="4832399" y="1266175"/>
            <a:ext cx="3999902" cy="33027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5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6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e du titre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68" name="Texte niveau 1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MAIN_POI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e du titre"/>
          <p:cNvSpPr txBox="1"/>
          <p:nvPr>
            <p:ph type="title"/>
          </p:nvPr>
        </p:nvSpPr>
        <p:spPr>
          <a:xfrm>
            <a:off x="490250" y="526349"/>
            <a:ext cx="5613601" cy="4090801"/>
          </a:xfrm>
          <a:prstGeom prst="rect">
            <a:avLst/>
          </a:prstGeom>
        </p:spPr>
        <p:txBody>
          <a:bodyPr anchor="ctr"/>
          <a:lstStyle>
            <a:lvl1pPr>
              <a:defRPr b="0" sz="5400">
                <a:solidFill>
                  <a:srgbClr val="695D4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7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48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5" name="Google Shape;49;p9"/>
          <p:cNvSpPr/>
          <p:nvPr/>
        </p:nvSpPr>
        <p:spPr>
          <a:xfrm>
            <a:off x="5029675" y="4495500"/>
            <a:ext cx="468301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6" name="Texte du titre"/>
          <p:cNvSpPr txBox="1"/>
          <p:nvPr>
            <p:ph type="title"/>
          </p:nvPr>
        </p:nvSpPr>
        <p:spPr>
          <a:xfrm>
            <a:off x="265500" y="1039675"/>
            <a:ext cx="4045200" cy="1675801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solidFill>
                  <a:srgbClr val="666666"/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87" name="Texte niveau 1…"/>
          <p:cNvSpPr txBox="1"/>
          <p:nvPr>
            <p:ph type="body" sz="quarter" idx="1"/>
          </p:nvPr>
        </p:nvSpPr>
        <p:spPr>
          <a:xfrm>
            <a:off x="265500" y="27268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88" name="Google Shape;52;p9"/>
          <p:cNvSpPr txBox="1"/>
          <p:nvPr>
            <p:ph type="body" sz="half" idx="13"/>
          </p:nvPr>
        </p:nvSpPr>
        <p:spPr>
          <a:xfrm>
            <a:off x="4939500" y="724199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>
              <a:buClr>
                <a:srgbClr val="FFFFFF"/>
              </a:buCl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e niveau 1…"/>
          <p:cNvSpPr txBox="1"/>
          <p:nvPr>
            <p:ph type="body" sz="quarter" idx="1"/>
          </p:nvPr>
        </p:nvSpPr>
        <p:spPr>
          <a:xfrm>
            <a:off x="311699" y="4230725"/>
            <a:ext cx="5998802" cy="5988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L="1141185" indent="-544285">
              <a:lnSpc>
                <a:spcPct val="100000"/>
              </a:lnSpc>
              <a:buClrTx/>
              <a:buSzPts val="2400"/>
              <a:buFontTx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L="1598385" indent="-544285">
              <a:lnSpc>
                <a:spcPct val="100000"/>
              </a:lnSpc>
              <a:buClrTx/>
              <a:buSzPts val="2400"/>
              <a:buFontTx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L="2055585" indent="-544285">
              <a:lnSpc>
                <a:spcPct val="100000"/>
              </a:lnSpc>
              <a:buClrTx/>
              <a:buSzPts val="2400"/>
              <a:buFontTx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L="2512785" indent="-544285">
              <a:lnSpc>
                <a:spcPct val="100000"/>
              </a:lnSpc>
              <a:buClrTx/>
              <a:buSzPts val="2400"/>
              <a:buFontTx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;p4"/>
          <p:cNvSpPr/>
          <p:nvPr/>
        </p:nvSpPr>
        <p:spPr>
          <a:xfrm>
            <a:off x="-75" y="5045700"/>
            <a:ext cx="9144001" cy="978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" name="Texte du titre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4" name="Texte niveau 1…"/>
          <p:cNvSpPr txBox="1"/>
          <p:nvPr>
            <p:ph type="body" idx="1"/>
          </p:nvPr>
        </p:nvSpPr>
        <p:spPr>
          <a:xfrm>
            <a:off x="311699" y="1266325"/>
            <a:ext cx="8520602" cy="330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" name="Numéro de diapositive"/>
          <p:cNvSpPr txBox="1"/>
          <p:nvPr>
            <p:ph type="sldNum" sz="quarter" idx="2"/>
          </p:nvPr>
        </p:nvSpPr>
        <p:spPr>
          <a:xfrm>
            <a:off x="8684345" y="4692391"/>
            <a:ext cx="336813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434343"/>
          </a:solidFill>
          <a:uFillTx/>
          <a:latin typeface="PT Sans Narrow"/>
          <a:ea typeface="PT Sans Narrow"/>
          <a:cs typeface="PT Sans Narrow"/>
          <a:sym typeface="PT Sans Narrow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666666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666666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Relationship Id="rId3" Type="http://schemas.openxmlformats.org/officeDocument/2006/relationships/image" Target="../media/image1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Relationship Id="rId3" Type="http://schemas.openxmlformats.org/officeDocument/2006/relationships/image" Target="../media/image1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Relationship Id="rId3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4.png"/><Relationship Id="rId4" Type="http://schemas.openxmlformats.org/officeDocument/2006/relationships/image" Target="../media/image20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"/><Relationship Id="rId3" Type="http://schemas.openxmlformats.org/officeDocument/2006/relationships/image" Target="../media/image6.tif"/><Relationship Id="rId4" Type="http://schemas.openxmlformats.org/officeDocument/2006/relationships/image" Target="../media/image7.tif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"/><Relationship Id="rId3" Type="http://schemas.openxmlformats.org/officeDocument/2006/relationships/image" Target="../media/image10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sofa-framework.org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68;p13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Workshop</a:t>
            </a:r>
          </a:p>
        </p:txBody>
      </p:sp>
      <p:sp>
        <p:nvSpPr>
          <p:cNvPr id="148" name="Google Shape;69;p1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marL="0" indent="0"/>
          </a:lstStyle>
          <a:p>
            <a:pPr/>
            <a:r>
              <a:t>DEFROST team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 </a:t>
            </a:r>
          </a:p>
        </p:txBody>
      </p:sp>
      <p:sp>
        <p:nvSpPr>
          <p:cNvPr id="178" name="Rectangle"/>
          <p:cNvSpPr/>
          <p:nvPr/>
        </p:nvSpPr>
        <p:spPr>
          <a:xfrm>
            <a:off x="5443041" y="925724"/>
            <a:ext cx="3322341" cy="1740199"/>
          </a:xfrm>
          <a:prstGeom prst="rect">
            <a:avLst/>
          </a:prstGeom>
          <a:solidFill>
            <a:schemeClr val="accent3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11296"/>
          <a:stretch>
            <a:fillRect/>
          </a:stretch>
        </p:blipFill>
        <p:spPr>
          <a:xfrm>
            <a:off x="5511798" y="1181238"/>
            <a:ext cx="3482301" cy="14194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5081" y="1382487"/>
            <a:ext cx="3132137" cy="3599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 </a:t>
            </a:r>
          </a:p>
        </p:txBody>
      </p:sp>
      <p:sp>
        <p:nvSpPr>
          <p:cNvPr id="183" name="Software architectur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800" indent="-317500"/>
            <a:r>
              <a:t>Software architecture</a:t>
            </a:r>
          </a:p>
          <a:p>
            <a:pPr lvl="1" marL="914400" indent="-317500">
              <a:buChar char="●"/>
            </a:pPr>
            <a:r>
              <a:t>Compilation using CMake</a:t>
            </a:r>
          </a:p>
          <a:p>
            <a:pPr lvl="2" marL="1371600" indent="-317500">
              <a:buChar char="●"/>
            </a:pPr>
            <a:r>
              <a:t>de/activate options</a:t>
            </a:r>
          </a:p>
          <a:p>
            <a:pPr lvl="2" marL="1371600" indent="-317500">
              <a:buChar char="●"/>
            </a:pPr>
            <a:r>
              <a:t>shadow builds (own configs)</a:t>
            </a:r>
          </a:p>
          <a:p>
            <a:pPr lvl="2" marL="1371600" indent="-317500">
              <a:buChar char="●"/>
            </a:pPr>
            <a:r>
              <a:t>ease the dependency management</a:t>
            </a:r>
          </a:p>
          <a:p>
            <a:pPr lvl="1" marL="914400" indent="-317500">
              <a:buChar char="●"/>
            </a:pPr>
            <a:r>
              <a:t>Compatible with Linux / MacOS / Windows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36127" y="1434306"/>
            <a:ext cx="3200401" cy="127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Main principles of SOFA             -  A simulation in SOFA -"/>
          <p:cNvSpPr txBox="1"/>
          <p:nvPr>
            <p:ph type="title"/>
          </p:nvPr>
        </p:nvSpPr>
        <p:spPr>
          <a:xfrm>
            <a:off x="311699" y="814799"/>
            <a:ext cx="8571302" cy="1621253"/>
          </a:xfrm>
          <a:prstGeom prst="rect">
            <a:avLst/>
          </a:prstGeom>
        </p:spPr>
        <p:txBody>
          <a:bodyPr/>
          <a:lstStyle/>
          <a:p>
            <a:pPr>
              <a:defRPr sz="3900"/>
            </a:pPr>
            <a:r>
              <a:t>Main principles of SOFA</a:t>
            </a:r>
            <a:br/>
            <a:r>
              <a:t>			         -  A simulation in SOFA -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11272" t="3704" r="27775" b="6"/>
          <a:stretch>
            <a:fillRect/>
          </a:stretch>
        </p:blipFill>
        <p:spPr>
          <a:xfrm>
            <a:off x="427009" y="1675679"/>
            <a:ext cx="1166814" cy="3467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9" fill="norm" stroke="1" extrusionOk="0">
                <a:moveTo>
                  <a:pt x="11556" y="0"/>
                </a:moveTo>
                <a:cubicBezTo>
                  <a:pt x="10651" y="-1"/>
                  <a:pt x="9624" y="356"/>
                  <a:pt x="9624" y="670"/>
                </a:cubicBezTo>
                <a:cubicBezTo>
                  <a:pt x="9624" y="848"/>
                  <a:pt x="10068" y="1091"/>
                  <a:pt x="10689" y="1251"/>
                </a:cubicBezTo>
                <a:lnTo>
                  <a:pt x="11262" y="1396"/>
                </a:lnTo>
                <a:lnTo>
                  <a:pt x="11262" y="1886"/>
                </a:lnTo>
                <a:cubicBezTo>
                  <a:pt x="11262" y="2476"/>
                  <a:pt x="11104" y="2643"/>
                  <a:pt x="10491" y="2692"/>
                </a:cubicBezTo>
                <a:cubicBezTo>
                  <a:pt x="10239" y="2712"/>
                  <a:pt x="9794" y="2774"/>
                  <a:pt x="9506" y="2833"/>
                </a:cubicBezTo>
                <a:lnTo>
                  <a:pt x="8985" y="2942"/>
                </a:lnTo>
                <a:lnTo>
                  <a:pt x="8338" y="2741"/>
                </a:lnTo>
                <a:cubicBezTo>
                  <a:pt x="7727" y="2555"/>
                  <a:pt x="7697" y="2534"/>
                  <a:pt x="7831" y="2338"/>
                </a:cubicBezTo>
                <a:cubicBezTo>
                  <a:pt x="8121" y="1917"/>
                  <a:pt x="7501" y="1506"/>
                  <a:pt x="6553" y="1488"/>
                </a:cubicBezTo>
                <a:cubicBezTo>
                  <a:pt x="5267" y="1464"/>
                  <a:pt x="4663" y="1586"/>
                  <a:pt x="4349" y="1940"/>
                </a:cubicBezTo>
                <a:cubicBezTo>
                  <a:pt x="4201" y="2108"/>
                  <a:pt x="4223" y="2180"/>
                  <a:pt x="4459" y="2348"/>
                </a:cubicBezTo>
                <a:cubicBezTo>
                  <a:pt x="4838" y="2618"/>
                  <a:pt x="5523" y="2735"/>
                  <a:pt x="6494" y="2697"/>
                </a:cubicBezTo>
                <a:cubicBezTo>
                  <a:pt x="7186" y="2670"/>
                  <a:pt x="7296" y="2683"/>
                  <a:pt x="7846" y="2862"/>
                </a:cubicBezTo>
                <a:lnTo>
                  <a:pt x="8441" y="3058"/>
                </a:lnTo>
                <a:lnTo>
                  <a:pt x="8103" y="3399"/>
                </a:lnTo>
                <a:cubicBezTo>
                  <a:pt x="7917" y="3586"/>
                  <a:pt x="7739" y="3772"/>
                  <a:pt x="7706" y="3814"/>
                </a:cubicBezTo>
                <a:cubicBezTo>
                  <a:pt x="7659" y="3877"/>
                  <a:pt x="7290" y="3887"/>
                  <a:pt x="5723" y="3861"/>
                </a:cubicBezTo>
                <a:cubicBezTo>
                  <a:pt x="4095" y="3834"/>
                  <a:pt x="3776" y="3813"/>
                  <a:pt x="3637" y="3728"/>
                </a:cubicBezTo>
                <a:cubicBezTo>
                  <a:pt x="3546" y="3672"/>
                  <a:pt x="3224" y="3548"/>
                  <a:pt x="2924" y="3448"/>
                </a:cubicBezTo>
                <a:cubicBezTo>
                  <a:pt x="2277" y="3234"/>
                  <a:pt x="1471" y="3207"/>
                  <a:pt x="764" y="3377"/>
                </a:cubicBezTo>
                <a:cubicBezTo>
                  <a:pt x="256" y="3499"/>
                  <a:pt x="-2" y="3661"/>
                  <a:pt x="0" y="3849"/>
                </a:cubicBezTo>
                <a:cubicBezTo>
                  <a:pt x="1" y="3911"/>
                  <a:pt x="29" y="3977"/>
                  <a:pt x="89" y="4044"/>
                </a:cubicBezTo>
                <a:cubicBezTo>
                  <a:pt x="379" y="4371"/>
                  <a:pt x="832" y="4486"/>
                  <a:pt x="1822" y="4484"/>
                </a:cubicBezTo>
                <a:cubicBezTo>
                  <a:pt x="2737" y="4482"/>
                  <a:pt x="3175" y="4393"/>
                  <a:pt x="3512" y="4138"/>
                </a:cubicBezTo>
                <a:lnTo>
                  <a:pt x="3718" y="3982"/>
                </a:lnTo>
                <a:lnTo>
                  <a:pt x="5312" y="4019"/>
                </a:lnTo>
                <a:cubicBezTo>
                  <a:pt x="6191" y="4040"/>
                  <a:pt x="7087" y="4060"/>
                  <a:pt x="7302" y="4064"/>
                </a:cubicBezTo>
                <a:cubicBezTo>
                  <a:pt x="7518" y="4068"/>
                  <a:pt x="7753" y="4107"/>
                  <a:pt x="7817" y="4153"/>
                </a:cubicBezTo>
                <a:cubicBezTo>
                  <a:pt x="7880" y="4199"/>
                  <a:pt x="8014" y="4292"/>
                  <a:pt x="8118" y="4361"/>
                </a:cubicBezTo>
                <a:cubicBezTo>
                  <a:pt x="8411" y="4552"/>
                  <a:pt x="8354" y="4613"/>
                  <a:pt x="7692" y="4830"/>
                </a:cubicBezTo>
                <a:cubicBezTo>
                  <a:pt x="7132" y="5014"/>
                  <a:pt x="7049" y="5026"/>
                  <a:pt x="6759" y="4954"/>
                </a:cubicBezTo>
                <a:cubicBezTo>
                  <a:pt x="6584" y="4910"/>
                  <a:pt x="6129" y="4875"/>
                  <a:pt x="5745" y="4875"/>
                </a:cubicBezTo>
                <a:cubicBezTo>
                  <a:pt x="4815" y="4875"/>
                  <a:pt x="4216" y="5044"/>
                  <a:pt x="4100" y="5344"/>
                </a:cubicBezTo>
                <a:cubicBezTo>
                  <a:pt x="3932" y="5778"/>
                  <a:pt x="4625" y="6052"/>
                  <a:pt x="5885" y="6052"/>
                </a:cubicBezTo>
                <a:cubicBezTo>
                  <a:pt x="6445" y="6052"/>
                  <a:pt x="6648" y="6021"/>
                  <a:pt x="7038" y="5874"/>
                </a:cubicBezTo>
                <a:cubicBezTo>
                  <a:pt x="7438" y="5722"/>
                  <a:pt x="7506" y="5653"/>
                  <a:pt x="7471" y="5431"/>
                </a:cubicBezTo>
                <a:cubicBezTo>
                  <a:pt x="7433" y="5186"/>
                  <a:pt x="7471" y="5154"/>
                  <a:pt x="8096" y="4964"/>
                </a:cubicBezTo>
                <a:lnTo>
                  <a:pt x="8772" y="4759"/>
                </a:lnTo>
                <a:lnTo>
                  <a:pt x="9403" y="4897"/>
                </a:lnTo>
                <a:cubicBezTo>
                  <a:pt x="10862" y="5217"/>
                  <a:pt x="10770" y="5168"/>
                  <a:pt x="10770" y="5654"/>
                </a:cubicBezTo>
                <a:cubicBezTo>
                  <a:pt x="10770" y="6026"/>
                  <a:pt x="10725" y="6099"/>
                  <a:pt x="10483" y="6126"/>
                </a:cubicBezTo>
                <a:cubicBezTo>
                  <a:pt x="10325" y="6143"/>
                  <a:pt x="9975" y="6192"/>
                  <a:pt x="9705" y="6232"/>
                </a:cubicBezTo>
                <a:cubicBezTo>
                  <a:pt x="9090" y="6323"/>
                  <a:pt x="8038" y="6453"/>
                  <a:pt x="6729" y="6598"/>
                </a:cubicBezTo>
                <a:cubicBezTo>
                  <a:pt x="6175" y="6659"/>
                  <a:pt x="5325" y="6787"/>
                  <a:pt x="4841" y="6885"/>
                </a:cubicBezTo>
                <a:cubicBezTo>
                  <a:pt x="4072" y="7040"/>
                  <a:pt x="3959" y="7086"/>
                  <a:pt x="3923" y="7255"/>
                </a:cubicBezTo>
                <a:cubicBezTo>
                  <a:pt x="3892" y="7404"/>
                  <a:pt x="3990" y="7489"/>
                  <a:pt x="4357" y="7624"/>
                </a:cubicBezTo>
                <a:cubicBezTo>
                  <a:pt x="4941" y="7839"/>
                  <a:pt x="5142" y="7875"/>
                  <a:pt x="6862" y="8086"/>
                </a:cubicBezTo>
                <a:cubicBezTo>
                  <a:pt x="7611" y="8178"/>
                  <a:pt x="8378" y="8277"/>
                  <a:pt x="8559" y="8306"/>
                </a:cubicBezTo>
                <a:cubicBezTo>
                  <a:pt x="8739" y="8335"/>
                  <a:pt x="9253" y="8409"/>
                  <a:pt x="9705" y="8467"/>
                </a:cubicBezTo>
                <a:lnTo>
                  <a:pt x="10527" y="8571"/>
                </a:lnTo>
                <a:lnTo>
                  <a:pt x="10527" y="9090"/>
                </a:lnTo>
                <a:lnTo>
                  <a:pt x="10527" y="9609"/>
                </a:lnTo>
                <a:lnTo>
                  <a:pt x="9705" y="9696"/>
                </a:lnTo>
                <a:cubicBezTo>
                  <a:pt x="9253" y="9743"/>
                  <a:pt x="8217" y="9814"/>
                  <a:pt x="7405" y="9851"/>
                </a:cubicBezTo>
                <a:cubicBezTo>
                  <a:pt x="3778" y="10018"/>
                  <a:pt x="3173" y="10070"/>
                  <a:pt x="2696" y="10257"/>
                </a:cubicBezTo>
                <a:cubicBezTo>
                  <a:pt x="1974" y="10540"/>
                  <a:pt x="1894" y="11124"/>
                  <a:pt x="2542" y="11372"/>
                </a:cubicBezTo>
                <a:cubicBezTo>
                  <a:pt x="2960" y="11532"/>
                  <a:pt x="4014" y="11665"/>
                  <a:pt x="5437" y="11738"/>
                </a:cubicBezTo>
                <a:cubicBezTo>
                  <a:pt x="6499" y="11791"/>
                  <a:pt x="8588" y="11910"/>
                  <a:pt x="8963" y="11938"/>
                </a:cubicBezTo>
                <a:cubicBezTo>
                  <a:pt x="9566" y="11982"/>
                  <a:pt x="10488" y="12107"/>
                  <a:pt x="10535" y="12153"/>
                </a:cubicBezTo>
                <a:cubicBezTo>
                  <a:pt x="10568" y="12185"/>
                  <a:pt x="10541" y="12436"/>
                  <a:pt x="10476" y="12709"/>
                </a:cubicBezTo>
                <a:lnTo>
                  <a:pt x="10358" y="13206"/>
                </a:lnTo>
                <a:lnTo>
                  <a:pt x="9785" y="13253"/>
                </a:lnTo>
                <a:cubicBezTo>
                  <a:pt x="9470" y="13279"/>
                  <a:pt x="8805" y="13338"/>
                  <a:pt x="8309" y="13386"/>
                </a:cubicBezTo>
                <a:cubicBezTo>
                  <a:pt x="7673" y="13448"/>
                  <a:pt x="6813" y="13472"/>
                  <a:pt x="5400" y="13466"/>
                </a:cubicBezTo>
                <a:cubicBezTo>
                  <a:pt x="3067" y="13455"/>
                  <a:pt x="2514" y="13509"/>
                  <a:pt x="1808" y="13822"/>
                </a:cubicBezTo>
                <a:cubicBezTo>
                  <a:pt x="1395" y="14004"/>
                  <a:pt x="1337" y="14078"/>
                  <a:pt x="1337" y="14403"/>
                </a:cubicBezTo>
                <a:cubicBezTo>
                  <a:pt x="1337" y="14856"/>
                  <a:pt x="1547" y="14954"/>
                  <a:pt x="3042" y="15189"/>
                </a:cubicBezTo>
                <a:lnTo>
                  <a:pt x="4092" y="15352"/>
                </a:lnTo>
                <a:lnTo>
                  <a:pt x="6568" y="15322"/>
                </a:lnTo>
                <a:cubicBezTo>
                  <a:pt x="7931" y="15304"/>
                  <a:pt x="9308" y="15281"/>
                  <a:pt x="9624" y="15273"/>
                </a:cubicBezTo>
                <a:lnTo>
                  <a:pt x="10197" y="15258"/>
                </a:lnTo>
                <a:lnTo>
                  <a:pt x="10197" y="16284"/>
                </a:lnTo>
                <a:lnTo>
                  <a:pt x="10197" y="17307"/>
                </a:lnTo>
                <a:lnTo>
                  <a:pt x="9550" y="17409"/>
                </a:lnTo>
                <a:cubicBezTo>
                  <a:pt x="8978" y="17500"/>
                  <a:pt x="8728" y="17506"/>
                  <a:pt x="7361" y="17458"/>
                </a:cubicBezTo>
                <a:cubicBezTo>
                  <a:pt x="4899" y="17372"/>
                  <a:pt x="3879" y="17512"/>
                  <a:pt x="3879" y="17933"/>
                </a:cubicBezTo>
                <a:cubicBezTo>
                  <a:pt x="3879" y="18041"/>
                  <a:pt x="4002" y="18176"/>
                  <a:pt x="4151" y="18232"/>
                </a:cubicBezTo>
                <a:cubicBezTo>
                  <a:pt x="4405" y="18327"/>
                  <a:pt x="4390" y="18335"/>
                  <a:pt x="3864" y="18410"/>
                </a:cubicBezTo>
                <a:cubicBezTo>
                  <a:pt x="2944" y="18541"/>
                  <a:pt x="1125" y="19114"/>
                  <a:pt x="669" y="19416"/>
                </a:cubicBezTo>
                <a:cubicBezTo>
                  <a:pt x="309" y="19654"/>
                  <a:pt x="275" y="19717"/>
                  <a:pt x="426" y="19891"/>
                </a:cubicBezTo>
                <a:cubicBezTo>
                  <a:pt x="522" y="20001"/>
                  <a:pt x="603" y="20156"/>
                  <a:pt x="603" y="20239"/>
                </a:cubicBezTo>
                <a:cubicBezTo>
                  <a:pt x="603" y="20348"/>
                  <a:pt x="878" y="20489"/>
                  <a:pt x="1602" y="20744"/>
                </a:cubicBezTo>
                <a:cubicBezTo>
                  <a:pt x="2423" y="21032"/>
                  <a:pt x="2787" y="21115"/>
                  <a:pt x="3615" y="21206"/>
                </a:cubicBezTo>
                <a:cubicBezTo>
                  <a:pt x="5313" y="21393"/>
                  <a:pt x="6089" y="21496"/>
                  <a:pt x="6252" y="21550"/>
                </a:cubicBezTo>
                <a:cubicBezTo>
                  <a:pt x="6348" y="21581"/>
                  <a:pt x="8114" y="21597"/>
                  <a:pt x="9976" y="21599"/>
                </a:cubicBezTo>
                <a:lnTo>
                  <a:pt x="10917" y="21599"/>
                </a:lnTo>
                <a:cubicBezTo>
                  <a:pt x="12778" y="21596"/>
                  <a:pt x="14540" y="21579"/>
                  <a:pt x="14634" y="21547"/>
                </a:cubicBezTo>
                <a:cubicBezTo>
                  <a:pt x="14721" y="21518"/>
                  <a:pt x="15240" y="21480"/>
                  <a:pt x="15780" y="21463"/>
                </a:cubicBezTo>
                <a:cubicBezTo>
                  <a:pt x="16511" y="21439"/>
                  <a:pt x="17200" y="21357"/>
                  <a:pt x="18483" y="21142"/>
                </a:cubicBezTo>
                <a:cubicBezTo>
                  <a:pt x="20009" y="20886"/>
                  <a:pt x="20282" y="20816"/>
                  <a:pt x="20900" y="20533"/>
                </a:cubicBezTo>
                <a:cubicBezTo>
                  <a:pt x="21564" y="20229"/>
                  <a:pt x="21598" y="20196"/>
                  <a:pt x="21598" y="19826"/>
                </a:cubicBezTo>
                <a:cubicBezTo>
                  <a:pt x="21598" y="19473"/>
                  <a:pt x="21547" y="19412"/>
                  <a:pt x="21018" y="19149"/>
                </a:cubicBezTo>
                <a:cubicBezTo>
                  <a:pt x="20462" y="18872"/>
                  <a:pt x="20196" y="18794"/>
                  <a:pt x="18733" y="18464"/>
                </a:cubicBezTo>
                <a:cubicBezTo>
                  <a:pt x="18153" y="18334"/>
                  <a:pt x="16840" y="18170"/>
                  <a:pt x="14957" y="17995"/>
                </a:cubicBezTo>
                <a:cubicBezTo>
                  <a:pt x="14596" y="17961"/>
                  <a:pt x="14193" y="17923"/>
                  <a:pt x="14068" y="17911"/>
                </a:cubicBezTo>
                <a:cubicBezTo>
                  <a:pt x="13918" y="17896"/>
                  <a:pt x="14140" y="17780"/>
                  <a:pt x="14722" y="17569"/>
                </a:cubicBezTo>
                <a:cubicBezTo>
                  <a:pt x="15205" y="17395"/>
                  <a:pt x="15644" y="17241"/>
                  <a:pt x="15699" y="17226"/>
                </a:cubicBezTo>
                <a:cubicBezTo>
                  <a:pt x="15754" y="17211"/>
                  <a:pt x="16120" y="17036"/>
                  <a:pt x="16507" y="16838"/>
                </a:cubicBezTo>
                <a:lnTo>
                  <a:pt x="17212" y="16477"/>
                </a:lnTo>
                <a:lnTo>
                  <a:pt x="17102" y="16049"/>
                </a:lnTo>
                <a:cubicBezTo>
                  <a:pt x="16991" y="15598"/>
                  <a:pt x="16628" y="15297"/>
                  <a:pt x="15684" y="14890"/>
                </a:cubicBezTo>
                <a:cubicBezTo>
                  <a:pt x="15239" y="14698"/>
                  <a:pt x="15229" y="14686"/>
                  <a:pt x="15508" y="14600"/>
                </a:cubicBezTo>
                <a:cubicBezTo>
                  <a:pt x="15669" y="14551"/>
                  <a:pt x="15852" y="14511"/>
                  <a:pt x="15919" y="14511"/>
                </a:cubicBezTo>
                <a:cubicBezTo>
                  <a:pt x="16166" y="14511"/>
                  <a:pt x="17940" y="14016"/>
                  <a:pt x="18336" y="13836"/>
                </a:cubicBezTo>
                <a:cubicBezTo>
                  <a:pt x="19446" y="13334"/>
                  <a:pt x="19604" y="13180"/>
                  <a:pt x="19570" y="12650"/>
                </a:cubicBezTo>
                <a:cubicBezTo>
                  <a:pt x="19540" y="12171"/>
                  <a:pt x="19511" y="12136"/>
                  <a:pt x="18836" y="11752"/>
                </a:cubicBezTo>
                <a:cubicBezTo>
                  <a:pt x="18078" y="11322"/>
                  <a:pt x="17014" y="11003"/>
                  <a:pt x="15640" y="10798"/>
                </a:cubicBezTo>
                <a:cubicBezTo>
                  <a:pt x="15216" y="10735"/>
                  <a:pt x="14869" y="10662"/>
                  <a:pt x="14869" y="10635"/>
                </a:cubicBezTo>
                <a:cubicBezTo>
                  <a:pt x="14869" y="10608"/>
                  <a:pt x="15299" y="10473"/>
                  <a:pt x="15824" y="10333"/>
                </a:cubicBezTo>
                <a:cubicBezTo>
                  <a:pt x="16726" y="10094"/>
                  <a:pt x="17991" y="9502"/>
                  <a:pt x="17991" y="9317"/>
                </a:cubicBezTo>
                <a:cubicBezTo>
                  <a:pt x="17991" y="9277"/>
                  <a:pt x="17850" y="9139"/>
                  <a:pt x="17683" y="9011"/>
                </a:cubicBezTo>
                <a:cubicBezTo>
                  <a:pt x="17515" y="8883"/>
                  <a:pt x="17341" y="8734"/>
                  <a:pt x="17286" y="8682"/>
                </a:cubicBezTo>
                <a:cubicBezTo>
                  <a:pt x="17177" y="8578"/>
                  <a:pt x="15065" y="8033"/>
                  <a:pt x="14766" y="8032"/>
                </a:cubicBezTo>
                <a:cubicBezTo>
                  <a:pt x="14555" y="8031"/>
                  <a:pt x="13062" y="7758"/>
                  <a:pt x="13062" y="7720"/>
                </a:cubicBezTo>
                <a:cubicBezTo>
                  <a:pt x="13062" y="7707"/>
                  <a:pt x="13419" y="7643"/>
                  <a:pt x="13848" y="7582"/>
                </a:cubicBezTo>
                <a:cubicBezTo>
                  <a:pt x="17152" y="7106"/>
                  <a:pt x="18476" y="6733"/>
                  <a:pt x="18028" y="6400"/>
                </a:cubicBezTo>
                <a:cubicBezTo>
                  <a:pt x="17865" y="6279"/>
                  <a:pt x="16906" y="6148"/>
                  <a:pt x="16199" y="6148"/>
                </a:cubicBezTo>
                <a:cubicBezTo>
                  <a:pt x="16004" y="6148"/>
                  <a:pt x="15268" y="6096"/>
                  <a:pt x="14560" y="6034"/>
                </a:cubicBezTo>
                <a:cubicBezTo>
                  <a:pt x="13853" y="5972"/>
                  <a:pt x="12957" y="5929"/>
                  <a:pt x="12570" y="5938"/>
                </a:cubicBezTo>
                <a:lnTo>
                  <a:pt x="11864" y="5953"/>
                </a:lnTo>
                <a:lnTo>
                  <a:pt x="11908" y="5597"/>
                </a:lnTo>
                <a:cubicBezTo>
                  <a:pt x="11952" y="5206"/>
                  <a:pt x="12128" y="5040"/>
                  <a:pt x="12503" y="5040"/>
                </a:cubicBezTo>
                <a:cubicBezTo>
                  <a:pt x="12903" y="5040"/>
                  <a:pt x="13804" y="4812"/>
                  <a:pt x="14186" y="4615"/>
                </a:cubicBezTo>
                <a:cubicBezTo>
                  <a:pt x="14564" y="4421"/>
                  <a:pt x="14764" y="4398"/>
                  <a:pt x="15413" y="4482"/>
                </a:cubicBezTo>
                <a:cubicBezTo>
                  <a:pt x="15728" y="4522"/>
                  <a:pt x="15838" y="4586"/>
                  <a:pt x="15927" y="4786"/>
                </a:cubicBezTo>
                <a:cubicBezTo>
                  <a:pt x="16020" y="4996"/>
                  <a:pt x="16141" y="5064"/>
                  <a:pt x="16639" y="5179"/>
                </a:cubicBezTo>
                <a:cubicBezTo>
                  <a:pt x="17345" y="5341"/>
                  <a:pt x="17659" y="5348"/>
                  <a:pt x="18424" y="5226"/>
                </a:cubicBezTo>
                <a:cubicBezTo>
                  <a:pt x="19223" y="5098"/>
                  <a:pt x="19550" y="4818"/>
                  <a:pt x="19284" y="4497"/>
                </a:cubicBezTo>
                <a:cubicBezTo>
                  <a:pt x="19057" y="4222"/>
                  <a:pt x="18516" y="4099"/>
                  <a:pt x="17550" y="4099"/>
                </a:cubicBezTo>
                <a:cubicBezTo>
                  <a:pt x="17107" y="4099"/>
                  <a:pt x="16809" y="4140"/>
                  <a:pt x="16478" y="4247"/>
                </a:cubicBezTo>
                <a:cubicBezTo>
                  <a:pt x="16022" y="4394"/>
                  <a:pt x="16012" y="4394"/>
                  <a:pt x="15435" y="4301"/>
                </a:cubicBezTo>
                <a:cubicBezTo>
                  <a:pt x="14865" y="4210"/>
                  <a:pt x="14857" y="4203"/>
                  <a:pt x="14906" y="3921"/>
                </a:cubicBezTo>
                <a:lnTo>
                  <a:pt x="14957" y="3631"/>
                </a:lnTo>
                <a:lnTo>
                  <a:pt x="16221" y="3513"/>
                </a:lnTo>
                <a:lnTo>
                  <a:pt x="17484" y="3394"/>
                </a:lnTo>
                <a:lnTo>
                  <a:pt x="17727" y="3515"/>
                </a:lnTo>
                <a:cubicBezTo>
                  <a:pt x="18058" y="3686"/>
                  <a:pt x="19027" y="3833"/>
                  <a:pt x="19541" y="3789"/>
                </a:cubicBezTo>
                <a:cubicBezTo>
                  <a:pt x="19771" y="3770"/>
                  <a:pt x="20194" y="3680"/>
                  <a:pt x="20474" y="3592"/>
                </a:cubicBezTo>
                <a:cubicBezTo>
                  <a:pt x="20949" y="3442"/>
                  <a:pt x="20977" y="3412"/>
                  <a:pt x="20907" y="3129"/>
                </a:cubicBezTo>
                <a:cubicBezTo>
                  <a:pt x="20864" y="2951"/>
                  <a:pt x="20714" y="2784"/>
                  <a:pt x="20548" y="2722"/>
                </a:cubicBezTo>
                <a:cubicBezTo>
                  <a:pt x="20172" y="2582"/>
                  <a:pt x="19398" y="2535"/>
                  <a:pt x="18623" y="2605"/>
                </a:cubicBezTo>
                <a:cubicBezTo>
                  <a:pt x="17970" y="2665"/>
                  <a:pt x="17677" y="2784"/>
                  <a:pt x="17506" y="3065"/>
                </a:cubicBezTo>
                <a:cubicBezTo>
                  <a:pt x="17423" y="3202"/>
                  <a:pt x="17275" y="3238"/>
                  <a:pt x="16426" y="3327"/>
                </a:cubicBezTo>
                <a:cubicBezTo>
                  <a:pt x="15886" y="3384"/>
                  <a:pt x="15321" y="3433"/>
                  <a:pt x="15170" y="3434"/>
                </a:cubicBezTo>
                <a:cubicBezTo>
                  <a:pt x="14889" y="3434"/>
                  <a:pt x="13887" y="3066"/>
                  <a:pt x="13892" y="2964"/>
                </a:cubicBezTo>
                <a:cubicBezTo>
                  <a:pt x="13893" y="2933"/>
                  <a:pt x="14246" y="2746"/>
                  <a:pt x="14678" y="2548"/>
                </a:cubicBezTo>
                <a:lnTo>
                  <a:pt x="15464" y="2188"/>
                </a:lnTo>
                <a:lnTo>
                  <a:pt x="16390" y="2188"/>
                </a:lnTo>
                <a:cubicBezTo>
                  <a:pt x="17187" y="2187"/>
                  <a:pt x="17381" y="2165"/>
                  <a:pt x="17815" y="2024"/>
                </a:cubicBezTo>
                <a:cubicBezTo>
                  <a:pt x="18242" y="1886"/>
                  <a:pt x="18314" y="1821"/>
                  <a:pt x="18314" y="1589"/>
                </a:cubicBezTo>
                <a:cubicBezTo>
                  <a:pt x="18314" y="1354"/>
                  <a:pt x="18239" y="1293"/>
                  <a:pt x="17756" y="1129"/>
                </a:cubicBezTo>
                <a:cubicBezTo>
                  <a:pt x="16975" y="866"/>
                  <a:pt x="16253" y="870"/>
                  <a:pt x="15361" y="1142"/>
                </a:cubicBezTo>
                <a:cubicBezTo>
                  <a:pt x="14824" y="1306"/>
                  <a:pt x="14707" y="1378"/>
                  <a:pt x="14707" y="1542"/>
                </a:cubicBezTo>
                <a:cubicBezTo>
                  <a:pt x="14708" y="1653"/>
                  <a:pt x="14811" y="1810"/>
                  <a:pt x="14935" y="1891"/>
                </a:cubicBezTo>
                <a:cubicBezTo>
                  <a:pt x="15147" y="2028"/>
                  <a:pt x="15116" y="2055"/>
                  <a:pt x="14502" y="2333"/>
                </a:cubicBezTo>
                <a:cubicBezTo>
                  <a:pt x="13344" y="2858"/>
                  <a:pt x="13406" y="2848"/>
                  <a:pt x="12518" y="2719"/>
                </a:cubicBezTo>
                <a:lnTo>
                  <a:pt x="11754" y="2605"/>
                </a:lnTo>
                <a:lnTo>
                  <a:pt x="11754" y="2005"/>
                </a:lnTo>
                <a:lnTo>
                  <a:pt x="11754" y="1404"/>
                </a:lnTo>
                <a:lnTo>
                  <a:pt x="12401" y="1226"/>
                </a:lnTo>
                <a:cubicBezTo>
                  <a:pt x="13255" y="994"/>
                  <a:pt x="13527" y="714"/>
                  <a:pt x="13172" y="427"/>
                </a:cubicBezTo>
                <a:cubicBezTo>
                  <a:pt x="12918" y="222"/>
                  <a:pt x="12082" y="0"/>
                  <a:pt x="11556" y="0"/>
                </a:cubicBezTo>
                <a:close/>
                <a:moveTo>
                  <a:pt x="11989" y="8796"/>
                </a:moveTo>
                <a:cubicBezTo>
                  <a:pt x="12035" y="8791"/>
                  <a:pt x="12093" y="8792"/>
                  <a:pt x="12166" y="8796"/>
                </a:cubicBezTo>
                <a:cubicBezTo>
                  <a:pt x="12576" y="8819"/>
                  <a:pt x="13765" y="9203"/>
                  <a:pt x="13598" y="9258"/>
                </a:cubicBezTo>
                <a:cubicBezTo>
                  <a:pt x="13531" y="9280"/>
                  <a:pt x="13127" y="9349"/>
                  <a:pt x="12694" y="9411"/>
                </a:cubicBezTo>
                <a:cubicBezTo>
                  <a:pt x="11769" y="9545"/>
                  <a:pt x="11708" y="9522"/>
                  <a:pt x="11784" y="9075"/>
                </a:cubicBezTo>
                <a:cubicBezTo>
                  <a:pt x="11817" y="8878"/>
                  <a:pt x="11853" y="8810"/>
                  <a:pt x="11989" y="8796"/>
                </a:cubicBezTo>
                <a:close/>
                <a:moveTo>
                  <a:pt x="11739" y="12272"/>
                </a:moveTo>
                <a:cubicBezTo>
                  <a:pt x="11922" y="12233"/>
                  <a:pt x="13370" y="12437"/>
                  <a:pt x="13760" y="12556"/>
                </a:cubicBezTo>
                <a:cubicBezTo>
                  <a:pt x="14115" y="12664"/>
                  <a:pt x="14030" y="12712"/>
                  <a:pt x="13216" y="12852"/>
                </a:cubicBezTo>
                <a:cubicBezTo>
                  <a:pt x="12285" y="13013"/>
                  <a:pt x="11802" y="13069"/>
                  <a:pt x="11688" y="13030"/>
                </a:cubicBezTo>
                <a:cubicBezTo>
                  <a:pt x="11530" y="12977"/>
                  <a:pt x="11575" y="12306"/>
                  <a:pt x="11739" y="12272"/>
                </a:cubicBezTo>
                <a:close/>
                <a:moveTo>
                  <a:pt x="11762" y="15480"/>
                </a:moveTo>
                <a:cubicBezTo>
                  <a:pt x="11854" y="15461"/>
                  <a:pt x="12276" y="15522"/>
                  <a:pt x="12702" y="15616"/>
                </a:cubicBezTo>
                <a:cubicBezTo>
                  <a:pt x="13301" y="15750"/>
                  <a:pt x="13538" y="15848"/>
                  <a:pt x="13745" y="16047"/>
                </a:cubicBezTo>
                <a:cubicBezTo>
                  <a:pt x="14040" y="16329"/>
                  <a:pt x="14020" y="16345"/>
                  <a:pt x="13069" y="16771"/>
                </a:cubicBezTo>
                <a:cubicBezTo>
                  <a:pt x="12662" y="16953"/>
                  <a:pt x="11851" y="17127"/>
                  <a:pt x="11681" y="17070"/>
                </a:cubicBezTo>
                <a:cubicBezTo>
                  <a:pt x="11510" y="17012"/>
                  <a:pt x="11586" y="15517"/>
                  <a:pt x="11762" y="1548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88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5237" t="27508" r="15726" b="10333"/>
          <a:stretch>
            <a:fillRect/>
          </a:stretch>
        </p:blipFill>
        <p:spPr>
          <a:xfrm rot="1453975">
            <a:off x="6544492" y="3133205"/>
            <a:ext cx="2522237" cy="1680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0" h="21033" fill="norm" stroke="1" extrusionOk="0">
                <a:moveTo>
                  <a:pt x="13430" y="0"/>
                </a:moveTo>
                <a:cubicBezTo>
                  <a:pt x="12640" y="0"/>
                  <a:pt x="10390" y="79"/>
                  <a:pt x="8429" y="174"/>
                </a:cubicBezTo>
                <a:lnTo>
                  <a:pt x="4867" y="347"/>
                </a:lnTo>
                <a:lnTo>
                  <a:pt x="3297" y="1500"/>
                </a:lnTo>
                <a:cubicBezTo>
                  <a:pt x="1293" y="2975"/>
                  <a:pt x="608" y="3919"/>
                  <a:pt x="206" y="5760"/>
                </a:cubicBezTo>
                <a:cubicBezTo>
                  <a:pt x="-101" y="7168"/>
                  <a:pt x="-63" y="8287"/>
                  <a:pt x="311" y="8785"/>
                </a:cubicBezTo>
                <a:cubicBezTo>
                  <a:pt x="428" y="8942"/>
                  <a:pt x="801" y="9250"/>
                  <a:pt x="1139" y="9470"/>
                </a:cubicBezTo>
                <a:cubicBezTo>
                  <a:pt x="1702" y="9837"/>
                  <a:pt x="1882" y="9858"/>
                  <a:pt x="3281" y="9748"/>
                </a:cubicBezTo>
                <a:cubicBezTo>
                  <a:pt x="4120" y="9682"/>
                  <a:pt x="5273" y="9504"/>
                  <a:pt x="5843" y="9351"/>
                </a:cubicBezTo>
                <a:cubicBezTo>
                  <a:pt x="8021" y="8764"/>
                  <a:pt x="8114" y="8768"/>
                  <a:pt x="9106" y="9525"/>
                </a:cubicBezTo>
                <a:cubicBezTo>
                  <a:pt x="10675" y="10722"/>
                  <a:pt x="11455" y="11645"/>
                  <a:pt x="11871" y="12792"/>
                </a:cubicBezTo>
                <a:cubicBezTo>
                  <a:pt x="12354" y="14128"/>
                  <a:pt x="12580" y="14478"/>
                  <a:pt x="13366" y="15131"/>
                </a:cubicBezTo>
                <a:cubicBezTo>
                  <a:pt x="13871" y="15552"/>
                  <a:pt x="14233" y="16108"/>
                  <a:pt x="15019" y="17664"/>
                </a:cubicBezTo>
                <a:cubicBezTo>
                  <a:pt x="16115" y="19835"/>
                  <a:pt x="16418" y="20313"/>
                  <a:pt x="16986" y="20748"/>
                </a:cubicBezTo>
                <a:cubicBezTo>
                  <a:pt x="18096" y="21599"/>
                  <a:pt x="19657" y="20469"/>
                  <a:pt x="20313" y="18340"/>
                </a:cubicBezTo>
                <a:cubicBezTo>
                  <a:pt x="21008" y="16079"/>
                  <a:pt x="21301" y="14434"/>
                  <a:pt x="21377" y="12380"/>
                </a:cubicBezTo>
                <a:cubicBezTo>
                  <a:pt x="21499" y="9073"/>
                  <a:pt x="21183" y="7553"/>
                  <a:pt x="19706" y="4390"/>
                </a:cubicBezTo>
                <a:cubicBezTo>
                  <a:pt x="18967" y="2806"/>
                  <a:pt x="18244" y="2059"/>
                  <a:pt x="16302" y="874"/>
                </a:cubicBezTo>
                <a:cubicBezTo>
                  <a:pt x="14873" y="2"/>
                  <a:pt x="14858" y="-1"/>
                  <a:pt x="1343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89" name="image21.png" descr="image21.png"/>
          <p:cNvPicPr>
            <a:picLocks noChangeAspect="1"/>
          </p:cNvPicPr>
          <p:nvPr/>
        </p:nvPicPr>
        <p:blipFill>
          <a:blip r:embed="rId4">
            <a:extLst/>
          </a:blip>
          <a:srcRect l="17093" t="14968" r="19593" b="13586"/>
          <a:stretch>
            <a:fillRect/>
          </a:stretch>
        </p:blipFill>
        <p:spPr>
          <a:xfrm>
            <a:off x="2134438" y="3179788"/>
            <a:ext cx="1608139" cy="1696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9" fill="norm" stroke="1" extrusionOk="0">
                <a:moveTo>
                  <a:pt x="11472" y="0"/>
                </a:moveTo>
                <a:cubicBezTo>
                  <a:pt x="11280" y="0"/>
                  <a:pt x="11219" y="126"/>
                  <a:pt x="11258" y="444"/>
                </a:cubicBezTo>
                <a:cubicBezTo>
                  <a:pt x="11302" y="793"/>
                  <a:pt x="11233" y="900"/>
                  <a:pt x="10949" y="938"/>
                </a:cubicBezTo>
                <a:cubicBezTo>
                  <a:pt x="10650" y="979"/>
                  <a:pt x="10575" y="1130"/>
                  <a:pt x="10496" y="1826"/>
                </a:cubicBezTo>
                <a:cubicBezTo>
                  <a:pt x="10463" y="2117"/>
                  <a:pt x="10362" y="2494"/>
                  <a:pt x="10246" y="2856"/>
                </a:cubicBezTo>
                <a:cubicBezTo>
                  <a:pt x="10443" y="2520"/>
                  <a:pt x="10666" y="2316"/>
                  <a:pt x="10832" y="2447"/>
                </a:cubicBezTo>
                <a:cubicBezTo>
                  <a:pt x="10900" y="2500"/>
                  <a:pt x="10942" y="2608"/>
                  <a:pt x="10976" y="2755"/>
                </a:cubicBezTo>
                <a:cubicBezTo>
                  <a:pt x="11027" y="2387"/>
                  <a:pt x="11241" y="2467"/>
                  <a:pt x="11562" y="3062"/>
                </a:cubicBezTo>
                <a:cubicBezTo>
                  <a:pt x="11892" y="3674"/>
                  <a:pt x="11899" y="3738"/>
                  <a:pt x="11637" y="4117"/>
                </a:cubicBezTo>
                <a:cubicBezTo>
                  <a:pt x="11240" y="4690"/>
                  <a:pt x="11161" y="4623"/>
                  <a:pt x="11019" y="3557"/>
                </a:cubicBezTo>
                <a:cubicBezTo>
                  <a:pt x="11022" y="3793"/>
                  <a:pt x="11039" y="3951"/>
                  <a:pt x="11029" y="4309"/>
                </a:cubicBezTo>
                <a:cubicBezTo>
                  <a:pt x="10985" y="5891"/>
                  <a:pt x="11008" y="6020"/>
                  <a:pt x="11488" y="6861"/>
                </a:cubicBezTo>
                <a:cubicBezTo>
                  <a:pt x="11766" y="7349"/>
                  <a:pt x="12093" y="7749"/>
                  <a:pt x="12213" y="7749"/>
                </a:cubicBezTo>
                <a:cubicBezTo>
                  <a:pt x="12332" y="7750"/>
                  <a:pt x="12502" y="7949"/>
                  <a:pt x="12591" y="8193"/>
                </a:cubicBezTo>
                <a:cubicBezTo>
                  <a:pt x="12681" y="8437"/>
                  <a:pt x="12863" y="8831"/>
                  <a:pt x="12996" y="9066"/>
                </a:cubicBezTo>
                <a:cubicBezTo>
                  <a:pt x="13149" y="9337"/>
                  <a:pt x="13179" y="9549"/>
                  <a:pt x="13076" y="9646"/>
                </a:cubicBezTo>
                <a:cubicBezTo>
                  <a:pt x="12974" y="9743"/>
                  <a:pt x="13021" y="10020"/>
                  <a:pt x="13209" y="10393"/>
                </a:cubicBezTo>
                <a:cubicBezTo>
                  <a:pt x="13395" y="10761"/>
                  <a:pt x="13448" y="11036"/>
                  <a:pt x="13348" y="11129"/>
                </a:cubicBezTo>
                <a:cubicBezTo>
                  <a:pt x="13260" y="11212"/>
                  <a:pt x="11964" y="11358"/>
                  <a:pt x="10464" y="11452"/>
                </a:cubicBezTo>
                <a:cubicBezTo>
                  <a:pt x="6999" y="11670"/>
                  <a:pt x="6970" y="11669"/>
                  <a:pt x="6855" y="11387"/>
                </a:cubicBezTo>
                <a:cubicBezTo>
                  <a:pt x="6803" y="11257"/>
                  <a:pt x="6932" y="10921"/>
                  <a:pt x="7143" y="10640"/>
                </a:cubicBezTo>
                <a:cubicBezTo>
                  <a:pt x="7429" y="10260"/>
                  <a:pt x="7484" y="10063"/>
                  <a:pt x="7356" y="9868"/>
                </a:cubicBezTo>
                <a:cubicBezTo>
                  <a:pt x="7075" y="9439"/>
                  <a:pt x="7941" y="7588"/>
                  <a:pt x="8423" y="7588"/>
                </a:cubicBezTo>
                <a:cubicBezTo>
                  <a:pt x="8563" y="7588"/>
                  <a:pt x="8757" y="7388"/>
                  <a:pt x="8860" y="7144"/>
                </a:cubicBezTo>
                <a:cubicBezTo>
                  <a:pt x="8962" y="6900"/>
                  <a:pt x="9206" y="6373"/>
                  <a:pt x="9403" y="5973"/>
                </a:cubicBezTo>
                <a:cubicBezTo>
                  <a:pt x="9600" y="5574"/>
                  <a:pt x="9775" y="4884"/>
                  <a:pt x="9787" y="4440"/>
                </a:cubicBezTo>
                <a:cubicBezTo>
                  <a:pt x="9794" y="4183"/>
                  <a:pt x="9842" y="3917"/>
                  <a:pt x="9910" y="3663"/>
                </a:cubicBezTo>
                <a:cubicBezTo>
                  <a:pt x="9694" y="4085"/>
                  <a:pt x="9596" y="4165"/>
                  <a:pt x="9345" y="3950"/>
                </a:cubicBezTo>
                <a:cubicBezTo>
                  <a:pt x="8827" y="3507"/>
                  <a:pt x="8760" y="2821"/>
                  <a:pt x="9163" y="2089"/>
                </a:cubicBezTo>
                <a:cubicBezTo>
                  <a:pt x="9614" y="1271"/>
                  <a:pt x="9612" y="1220"/>
                  <a:pt x="9089" y="994"/>
                </a:cubicBezTo>
                <a:cubicBezTo>
                  <a:pt x="8669" y="813"/>
                  <a:pt x="8644" y="839"/>
                  <a:pt x="8135" y="1897"/>
                </a:cubicBezTo>
                <a:cubicBezTo>
                  <a:pt x="7847" y="2496"/>
                  <a:pt x="7244" y="3713"/>
                  <a:pt x="6802" y="4601"/>
                </a:cubicBezTo>
                <a:cubicBezTo>
                  <a:pt x="6360" y="5489"/>
                  <a:pt x="5685" y="6869"/>
                  <a:pt x="5304" y="7669"/>
                </a:cubicBezTo>
                <a:cubicBezTo>
                  <a:pt x="3987" y="10430"/>
                  <a:pt x="2959" y="12517"/>
                  <a:pt x="2191" y="13965"/>
                </a:cubicBezTo>
                <a:lnTo>
                  <a:pt x="1418" y="15418"/>
                </a:lnTo>
                <a:lnTo>
                  <a:pt x="1370" y="15418"/>
                </a:lnTo>
                <a:cubicBezTo>
                  <a:pt x="1361" y="15568"/>
                  <a:pt x="1298" y="15804"/>
                  <a:pt x="1162" y="16074"/>
                </a:cubicBezTo>
                <a:cubicBezTo>
                  <a:pt x="986" y="16424"/>
                  <a:pt x="652" y="17081"/>
                  <a:pt x="421" y="17537"/>
                </a:cubicBezTo>
                <a:lnTo>
                  <a:pt x="0" y="18369"/>
                </a:lnTo>
                <a:lnTo>
                  <a:pt x="421" y="18546"/>
                </a:lnTo>
                <a:cubicBezTo>
                  <a:pt x="1044" y="18815"/>
                  <a:pt x="2259" y="18765"/>
                  <a:pt x="2852" y="18445"/>
                </a:cubicBezTo>
                <a:cubicBezTo>
                  <a:pt x="3149" y="18285"/>
                  <a:pt x="3482" y="17908"/>
                  <a:pt x="3625" y="17572"/>
                </a:cubicBezTo>
                <a:cubicBezTo>
                  <a:pt x="3763" y="17247"/>
                  <a:pt x="3950" y="16934"/>
                  <a:pt x="4041" y="16881"/>
                </a:cubicBezTo>
                <a:cubicBezTo>
                  <a:pt x="4131" y="16828"/>
                  <a:pt x="4254" y="16580"/>
                  <a:pt x="4313" y="16326"/>
                </a:cubicBezTo>
                <a:cubicBezTo>
                  <a:pt x="4416" y="15881"/>
                  <a:pt x="4790" y="15474"/>
                  <a:pt x="5176" y="15297"/>
                </a:cubicBezTo>
                <a:cubicBezTo>
                  <a:pt x="5116" y="15281"/>
                  <a:pt x="5065" y="15258"/>
                  <a:pt x="5059" y="15226"/>
                </a:cubicBezTo>
                <a:cubicBezTo>
                  <a:pt x="4982" y="14835"/>
                  <a:pt x="4957" y="14753"/>
                  <a:pt x="4851" y="14525"/>
                </a:cubicBezTo>
                <a:cubicBezTo>
                  <a:pt x="4801" y="14418"/>
                  <a:pt x="4885" y="14145"/>
                  <a:pt x="5006" y="13859"/>
                </a:cubicBezTo>
                <a:cubicBezTo>
                  <a:pt x="4826" y="13800"/>
                  <a:pt x="4744" y="13578"/>
                  <a:pt x="4910" y="13480"/>
                </a:cubicBezTo>
                <a:cubicBezTo>
                  <a:pt x="5001" y="13427"/>
                  <a:pt x="5105" y="13439"/>
                  <a:pt x="5192" y="13470"/>
                </a:cubicBezTo>
                <a:cubicBezTo>
                  <a:pt x="5369" y="13153"/>
                  <a:pt x="5568" y="12882"/>
                  <a:pt x="5683" y="12895"/>
                </a:cubicBezTo>
                <a:cubicBezTo>
                  <a:pt x="5776" y="12906"/>
                  <a:pt x="5853" y="13438"/>
                  <a:pt x="5853" y="14086"/>
                </a:cubicBezTo>
                <a:cubicBezTo>
                  <a:pt x="5853" y="14853"/>
                  <a:pt x="5836" y="15112"/>
                  <a:pt x="5704" y="15221"/>
                </a:cubicBezTo>
                <a:cubicBezTo>
                  <a:pt x="5997" y="15279"/>
                  <a:pt x="6026" y="15440"/>
                  <a:pt x="6050" y="16709"/>
                </a:cubicBezTo>
                <a:cubicBezTo>
                  <a:pt x="6066" y="17509"/>
                  <a:pt x="6128" y="18271"/>
                  <a:pt x="6184" y="18405"/>
                </a:cubicBezTo>
                <a:cubicBezTo>
                  <a:pt x="6514" y="19192"/>
                  <a:pt x="7172" y="20963"/>
                  <a:pt x="7250" y="21270"/>
                </a:cubicBezTo>
                <a:cubicBezTo>
                  <a:pt x="7300" y="21469"/>
                  <a:pt x="7394" y="21600"/>
                  <a:pt x="7458" y="21563"/>
                </a:cubicBezTo>
                <a:cubicBezTo>
                  <a:pt x="7521" y="21525"/>
                  <a:pt x="8106" y="21449"/>
                  <a:pt x="8758" y="21396"/>
                </a:cubicBezTo>
                <a:cubicBezTo>
                  <a:pt x="9411" y="21344"/>
                  <a:pt x="10062" y="21271"/>
                  <a:pt x="10203" y="21235"/>
                </a:cubicBezTo>
                <a:cubicBezTo>
                  <a:pt x="10344" y="21198"/>
                  <a:pt x="10804" y="21129"/>
                  <a:pt x="11226" y="21078"/>
                </a:cubicBezTo>
                <a:cubicBezTo>
                  <a:pt x="11649" y="21028"/>
                  <a:pt x="12455" y="20914"/>
                  <a:pt x="13018" y="20826"/>
                </a:cubicBezTo>
                <a:cubicBezTo>
                  <a:pt x="13580" y="20738"/>
                  <a:pt x="14372" y="20665"/>
                  <a:pt x="14777" y="20665"/>
                </a:cubicBezTo>
                <a:cubicBezTo>
                  <a:pt x="15181" y="20664"/>
                  <a:pt x="15479" y="20610"/>
                  <a:pt x="15438" y="20544"/>
                </a:cubicBezTo>
                <a:cubicBezTo>
                  <a:pt x="15296" y="20318"/>
                  <a:pt x="15614" y="16613"/>
                  <a:pt x="15790" y="16447"/>
                </a:cubicBezTo>
                <a:cubicBezTo>
                  <a:pt x="15908" y="16335"/>
                  <a:pt x="16227" y="16527"/>
                  <a:pt x="16792" y="17047"/>
                </a:cubicBezTo>
                <a:cubicBezTo>
                  <a:pt x="18507" y="18629"/>
                  <a:pt x="19202" y="19049"/>
                  <a:pt x="20070" y="19045"/>
                </a:cubicBezTo>
                <a:cubicBezTo>
                  <a:pt x="20563" y="19043"/>
                  <a:pt x="21004" y="18936"/>
                  <a:pt x="21232" y="18763"/>
                </a:cubicBezTo>
                <a:lnTo>
                  <a:pt x="21600" y="18485"/>
                </a:lnTo>
                <a:lnTo>
                  <a:pt x="20838" y="16810"/>
                </a:lnTo>
                <a:cubicBezTo>
                  <a:pt x="20319" y="15668"/>
                  <a:pt x="20133" y="15076"/>
                  <a:pt x="20251" y="14964"/>
                </a:cubicBezTo>
                <a:cubicBezTo>
                  <a:pt x="20253" y="14962"/>
                  <a:pt x="20281" y="14960"/>
                  <a:pt x="20283" y="14959"/>
                </a:cubicBezTo>
                <a:cubicBezTo>
                  <a:pt x="20258" y="14954"/>
                  <a:pt x="20126" y="14953"/>
                  <a:pt x="20118" y="14949"/>
                </a:cubicBezTo>
                <a:cubicBezTo>
                  <a:pt x="19953" y="14852"/>
                  <a:pt x="18732" y="12567"/>
                  <a:pt x="18732" y="12355"/>
                </a:cubicBezTo>
                <a:cubicBezTo>
                  <a:pt x="18732" y="12309"/>
                  <a:pt x="18474" y="11743"/>
                  <a:pt x="18162" y="11099"/>
                </a:cubicBezTo>
                <a:cubicBezTo>
                  <a:pt x="17849" y="10455"/>
                  <a:pt x="17185" y="9057"/>
                  <a:pt x="16685" y="7991"/>
                </a:cubicBezTo>
                <a:cubicBezTo>
                  <a:pt x="16185" y="6926"/>
                  <a:pt x="15445" y="5382"/>
                  <a:pt x="15038" y="4561"/>
                </a:cubicBezTo>
                <a:cubicBezTo>
                  <a:pt x="14631" y="3740"/>
                  <a:pt x="14297" y="3034"/>
                  <a:pt x="14297" y="2992"/>
                </a:cubicBezTo>
                <a:cubicBezTo>
                  <a:pt x="14297" y="2949"/>
                  <a:pt x="14075" y="2459"/>
                  <a:pt x="13807" y="1902"/>
                </a:cubicBezTo>
                <a:cubicBezTo>
                  <a:pt x="13538" y="1345"/>
                  <a:pt x="13265" y="724"/>
                  <a:pt x="13199" y="525"/>
                </a:cubicBezTo>
                <a:cubicBezTo>
                  <a:pt x="13084" y="179"/>
                  <a:pt x="13058" y="177"/>
                  <a:pt x="12575" y="414"/>
                </a:cubicBezTo>
                <a:cubicBezTo>
                  <a:pt x="12036" y="677"/>
                  <a:pt x="11738" y="611"/>
                  <a:pt x="11738" y="232"/>
                </a:cubicBezTo>
                <a:cubicBezTo>
                  <a:pt x="11738" y="104"/>
                  <a:pt x="11619" y="0"/>
                  <a:pt x="11472" y="0"/>
                </a:cubicBezTo>
                <a:close/>
                <a:moveTo>
                  <a:pt x="7223" y="7880"/>
                </a:moveTo>
                <a:cubicBezTo>
                  <a:pt x="7335" y="7887"/>
                  <a:pt x="7437" y="7903"/>
                  <a:pt x="7506" y="7936"/>
                </a:cubicBezTo>
                <a:cubicBezTo>
                  <a:pt x="7764" y="8058"/>
                  <a:pt x="7767" y="8119"/>
                  <a:pt x="7548" y="8516"/>
                </a:cubicBezTo>
                <a:cubicBezTo>
                  <a:pt x="7414" y="8760"/>
                  <a:pt x="7304" y="9046"/>
                  <a:pt x="7303" y="9152"/>
                </a:cubicBezTo>
                <a:cubicBezTo>
                  <a:pt x="7302" y="9258"/>
                  <a:pt x="7225" y="9390"/>
                  <a:pt x="7132" y="9444"/>
                </a:cubicBezTo>
                <a:cubicBezTo>
                  <a:pt x="6987" y="9529"/>
                  <a:pt x="6331" y="8296"/>
                  <a:pt x="6402" y="8072"/>
                </a:cubicBezTo>
                <a:cubicBezTo>
                  <a:pt x="6443" y="7944"/>
                  <a:pt x="6887" y="7860"/>
                  <a:pt x="7223" y="7880"/>
                </a:cubicBezTo>
                <a:close/>
                <a:moveTo>
                  <a:pt x="13231" y="8461"/>
                </a:moveTo>
                <a:cubicBezTo>
                  <a:pt x="13278" y="8471"/>
                  <a:pt x="13321" y="8499"/>
                  <a:pt x="13348" y="8541"/>
                </a:cubicBezTo>
                <a:cubicBezTo>
                  <a:pt x="13403" y="8625"/>
                  <a:pt x="13378" y="8737"/>
                  <a:pt x="13289" y="8789"/>
                </a:cubicBezTo>
                <a:cubicBezTo>
                  <a:pt x="13201" y="8841"/>
                  <a:pt x="13083" y="8817"/>
                  <a:pt x="13028" y="8733"/>
                </a:cubicBezTo>
                <a:cubicBezTo>
                  <a:pt x="12973" y="8649"/>
                  <a:pt x="12998" y="8538"/>
                  <a:pt x="13087" y="8486"/>
                </a:cubicBezTo>
                <a:cubicBezTo>
                  <a:pt x="13131" y="8460"/>
                  <a:pt x="13183" y="8450"/>
                  <a:pt x="13231" y="8461"/>
                </a:cubicBezTo>
                <a:close/>
                <a:moveTo>
                  <a:pt x="4579" y="12956"/>
                </a:moveTo>
                <a:cubicBezTo>
                  <a:pt x="4759" y="12963"/>
                  <a:pt x="4919" y="13104"/>
                  <a:pt x="4824" y="13248"/>
                </a:cubicBezTo>
                <a:cubicBezTo>
                  <a:pt x="4770" y="13331"/>
                  <a:pt x="4656" y="13400"/>
                  <a:pt x="4574" y="13400"/>
                </a:cubicBezTo>
                <a:cubicBezTo>
                  <a:pt x="4335" y="13400"/>
                  <a:pt x="4207" y="13108"/>
                  <a:pt x="4398" y="12996"/>
                </a:cubicBezTo>
                <a:cubicBezTo>
                  <a:pt x="4455" y="12963"/>
                  <a:pt x="4519" y="12954"/>
                  <a:pt x="4579" y="1295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0" name="PneuNets-gripper_OneFingerBendingAll.png" descr="PneuNets-gripper_OneFingerBendingAll.png"/>
          <p:cNvPicPr>
            <a:picLocks noChangeAspect="1"/>
          </p:cNvPicPr>
          <p:nvPr/>
        </p:nvPicPr>
        <p:blipFill>
          <a:blip r:embed="rId5">
            <a:extLst/>
          </a:blip>
          <a:srcRect l="1275" t="2539" r="2219" b="3784"/>
          <a:stretch>
            <a:fillRect/>
          </a:stretch>
        </p:blipFill>
        <p:spPr>
          <a:xfrm>
            <a:off x="4409148" y="3197745"/>
            <a:ext cx="2749154" cy="1656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2" fill="norm" stroke="1" extrusionOk="0">
                <a:moveTo>
                  <a:pt x="7515" y="0"/>
                </a:moveTo>
                <a:cubicBezTo>
                  <a:pt x="6883" y="5"/>
                  <a:pt x="6380" y="37"/>
                  <a:pt x="6380" y="98"/>
                </a:cubicBezTo>
                <a:cubicBezTo>
                  <a:pt x="6380" y="187"/>
                  <a:pt x="6425" y="211"/>
                  <a:pt x="6480" y="155"/>
                </a:cubicBezTo>
                <a:cubicBezTo>
                  <a:pt x="6659" y="-28"/>
                  <a:pt x="6712" y="583"/>
                  <a:pt x="6601" y="1571"/>
                </a:cubicBezTo>
                <a:cubicBezTo>
                  <a:pt x="6514" y="2344"/>
                  <a:pt x="6519" y="2626"/>
                  <a:pt x="6629" y="2976"/>
                </a:cubicBezTo>
                <a:cubicBezTo>
                  <a:pt x="6768" y="3418"/>
                  <a:pt x="6733" y="4255"/>
                  <a:pt x="6561" y="4619"/>
                </a:cubicBezTo>
                <a:cubicBezTo>
                  <a:pt x="6495" y="4758"/>
                  <a:pt x="6706" y="4839"/>
                  <a:pt x="7347" y="4919"/>
                </a:cubicBezTo>
                <a:cubicBezTo>
                  <a:pt x="7927" y="4991"/>
                  <a:pt x="8213" y="5042"/>
                  <a:pt x="8348" y="5120"/>
                </a:cubicBezTo>
                <a:cubicBezTo>
                  <a:pt x="8451" y="5180"/>
                  <a:pt x="8468" y="5255"/>
                  <a:pt x="8444" y="5373"/>
                </a:cubicBezTo>
                <a:cubicBezTo>
                  <a:pt x="8438" y="5402"/>
                  <a:pt x="8424" y="5434"/>
                  <a:pt x="8404" y="5461"/>
                </a:cubicBezTo>
                <a:lnTo>
                  <a:pt x="8404" y="5523"/>
                </a:lnTo>
                <a:lnTo>
                  <a:pt x="8319" y="5539"/>
                </a:lnTo>
                <a:cubicBezTo>
                  <a:pt x="8110" y="5694"/>
                  <a:pt x="7666" y="5807"/>
                  <a:pt x="7156" y="5818"/>
                </a:cubicBezTo>
                <a:cubicBezTo>
                  <a:pt x="6611" y="5829"/>
                  <a:pt x="6540" y="5943"/>
                  <a:pt x="6723" y="6525"/>
                </a:cubicBezTo>
                <a:cubicBezTo>
                  <a:pt x="6797" y="6761"/>
                  <a:pt x="6827" y="7004"/>
                  <a:pt x="6792" y="7063"/>
                </a:cubicBezTo>
                <a:cubicBezTo>
                  <a:pt x="6756" y="7122"/>
                  <a:pt x="6725" y="7337"/>
                  <a:pt x="6723" y="7543"/>
                </a:cubicBezTo>
                <a:cubicBezTo>
                  <a:pt x="6719" y="7901"/>
                  <a:pt x="6750" y="7917"/>
                  <a:pt x="7440" y="7900"/>
                </a:cubicBezTo>
                <a:cubicBezTo>
                  <a:pt x="7666" y="7894"/>
                  <a:pt x="7838" y="7909"/>
                  <a:pt x="7958" y="7936"/>
                </a:cubicBezTo>
                <a:cubicBezTo>
                  <a:pt x="8275" y="7925"/>
                  <a:pt x="8525" y="7921"/>
                  <a:pt x="8538" y="7941"/>
                </a:cubicBezTo>
                <a:cubicBezTo>
                  <a:pt x="8579" y="8007"/>
                  <a:pt x="8531" y="8033"/>
                  <a:pt x="8198" y="8106"/>
                </a:cubicBezTo>
                <a:cubicBezTo>
                  <a:pt x="8171" y="8112"/>
                  <a:pt x="8161" y="8111"/>
                  <a:pt x="8135" y="8117"/>
                </a:cubicBezTo>
                <a:cubicBezTo>
                  <a:pt x="8076" y="8197"/>
                  <a:pt x="7895" y="8290"/>
                  <a:pt x="7590" y="8375"/>
                </a:cubicBezTo>
                <a:cubicBezTo>
                  <a:pt x="7266" y="8465"/>
                  <a:pt x="6928" y="8643"/>
                  <a:pt x="6838" y="8768"/>
                </a:cubicBezTo>
                <a:cubicBezTo>
                  <a:pt x="6687" y="8978"/>
                  <a:pt x="6687" y="9009"/>
                  <a:pt x="6838" y="9191"/>
                </a:cubicBezTo>
                <a:cubicBezTo>
                  <a:pt x="6939" y="9313"/>
                  <a:pt x="7003" y="9636"/>
                  <a:pt x="7007" y="10033"/>
                </a:cubicBezTo>
                <a:cubicBezTo>
                  <a:pt x="7010" y="10388"/>
                  <a:pt x="7077" y="10755"/>
                  <a:pt x="7153" y="10850"/>
                </a:cubicBezTo>
                <a:cubicBezTo>
                  <a:pt x="7271" y="10997"/>
                  <a:pt x="7269" y="11057"/>
                  <a:pt x="7138" y="11237"/>
                </a:cubicBezTo>
                <a:cubicBezTo>
                  <a:pt x="6998" y="11429"/>
                  <a:pt x="6998" y="11485"/>
                  <a:pt x="7138" y="11837"/>
                </a:cubicBezTo>
                <a:cubicBezTo>
                  <a:pt x="7239" y="12093"/>
                  <a:pt x="7271" y="12393"/>
                  <a:pt x="7228" y="12715"/>
                </a:cubicBezTo>
                <a:cubicBezTo>
                  <a:pt x="7179" y="13085"/>
                  <a:pt x="7211" y="13287"/>
                  <a:pt x="7365" y="13542"/>
                </a:cubicBezTo>
                <a:cubicBezTo>
                  <a:pt x="7477" y="13726"/>
                  <a:pt x="7544" y="13979"/>
                  <a:pt x="7515" y="14105"/>
                </a:cubicBezTo>
                <a:cubicBezTo>
                  <a:pt x="7486" y="14231"/>
                  <a:pt x="7534" y="14380"/>
                  <a:pt x="7621" y="14435"/>
                </a:cubicBezTo>
                <a:cubicBezTo>
                  <a:pt x="7731" y="14505"/>
                  <a:pt x="7760" y="14655"/>
                  <a:pt x="7718" y="14931"/>
                </a:cubicBezTo>
                <a:cubicBezTo>
                  <a:pt x="7684" y="15150"/>
                  <a:pt x="7704" y="15376"/>
                  <a:pt x="7764" y="15438"/>
                </a:cubicBezTo>
                <a:cubicBezTo>
                  <a:pt x="7824" y="15499"/>
                  <a:pt x="7848" y="15619"/>
                  <a:pt x="7817" y="15701"/>
                </a:cubicBezTo>
                <a:cubicBezTo>
                  <a:pt x="7787" y="15783"/>
                  <a:pt x="7812" y="16003"/>
                  <a:pt x="7874" y="16192"/>
                </a:cubicBezTo>
                <a:cubicBezTo>
                  <a:pt x="7954" y="16441"/>
                  <a:pt x="7956" y="16593"/>
                  <a:pt x="7877" y="16750"/>
                </a:cubicBezTo>
                <a:cubicBezTo>
                  <a:pt x="7795" y="16912"/>
                  <a:pt x="7807" y="16993"/>
                  <a:pt x="7920" y="17065"/>
                </a:cubicBezTo>
                <a:cubicBezTo>
                  <a:pt x="8004" y="17118"/>
                  <a:pt x="8070" y="17270"/>
                  <a:pt x="8070" y="17401"/>
                </a:cubicBezTo>
                <a:cubicBezTo>
                  <a:pt x="8070" y="17532"/>
                  <a:pt x="8125" y="17669"/>
                  <a:pt x="8192" y="17706"/>
                </a:cubicBezTo>
                <a:cubicBezTo>
                  <a:pt x="8259" y="17743"/>
                  <a:pt x="8328" y="18026"/>
                  <a:pt x="8344" y="18336"/>
                </a:cubicBezTo>
                <a:cubicBezTo>
                  <a:pt x="8361" y="18646"/>
                  <a:pt x="8386" y="19119"/>
                  <a:pt x="8401" y="19390"/>
                </a:cubicBezTo>
                <a:cubicBezTo>
                  <a:pt x="8425" y="19850"/>
                  <a:pt x="8449" y="19878"/>
                  <a:pt x="8784" y="19829"/>
                </a:cubicBezTo>
                <a:cubicBezTo>
                  <a:pt x="9062" y="19789"/>
                  <a:pt x="9178" y="19862"/>
                  <a:pt x="9295" y="20139"/>
                </a:cubicBezTo>
                <a:cubicBezTo>
                  <a:pt x="9441" y="20483"/>
                  <a:pt x="9461" y="20487"/>
                  <a:pt x="9769" y="20232"/>
                </a:cubicBezTo>
                <a:cubicBezTo>
                  <a:pt x="10177" y="19896"/>
                  <a:pt x="10153" y="19886"/>
                  <a:pt x="10265" y="20418"/>
                </a:cubicBezTo>
                <a:cubicBezTo>
                  <a:pt x="10358" y="20857"/>
                  <a:pt x="10383" y="20871"/>
                  <a:pt x="11082" y="20857"/>
                </a:cubicBezTo>
                <a:cubicBezTo>
                  <a:pt x="11478" y="20850"/>
                  <a:pt x="11867" y="20903"/>
                  <a:pt x="11949" y="20976"/>
                </a:cubicBezTo>
                <a:cubicBezTo>
                  <a:pt x="12031" y="21049"/>
                  <a:pt x="12115" y="21108"/>
                  <a:pt x="12133" y="21111"/>
                </a:cubicBezTo>
                <a:cubicBezTo>
                  <a:pt x="12202" y="21121"/>
                  <a:pt x="12015" y="20015"/>
                  <a:pt x="11553" y="17690"/>
                </a:cubicBezTo>
                <a:cubicBezTo>
                  <a:pt x="10713" y="13460"/>
                  <a:pt x="10294" y="9200"/>
                  <a:pt x="10172" y="3653"/>
                </a:cubicBezTo>
                <a:cubicBezTo>
                  <a:pt x="10130" y="1778"/>
                  <a:pt x="10074" y="205"/>
                  <a:pt x="10047" y="160"/>
                </a:cubicBezTo>
                <a:cubicBezTo>
                  <a:pt x="9985" y="57"/>
                  <a:pt x="8569" y="-7"/>
                  <a:pt x="7515" y="0"/>
                </a:cubicBezTo>
                <a:close/>
                <a:moveTo>
                  <a:pt x="12844" y="67"/>
                </a:moveTo>
                <a:lnTo>
                  <a:pt x="12844" y="1106"/>
                </a:lnTo>
                <a:cubicBezTo>
                  <a:pt x="12844" y="1685"/>
                  <a:pt x="12794" y="2232"/>
                  <a:pt x="12729" y="2341"/>
                </a:cubicBezTo>
                <a:cubicBezTo>
                  <a:pt x="12638" y="2490"/>
                  <a:pt x="12640" y="2626"/>
                  <a:pt x="12738" y="2930"/>
                </a:cubicBezTo>
                <a:cubicBezTo>
                  <a:pt x="12833" y="3223"/>
                  <a:pt x="12842" y="3515"/>
                  <a:pt x="12769" y="4076"/>
                </a:cubicBezTo>
                <a:cubicBezTo>
                  <a:pt x="12659" y="4930"/>
                  <a:pt x="12642" y="4904"/>
                  <a:pt x="13493" y="5099"/>
                </a:cubicBezTo>
                <a:cubicBezTo>
                  <a:pt x="14102" y="5239"/>
                  <a:pt x="14437" y="5435"/>
                  <a:pt x="14437" y="5652"/>
                </a:cubicBezTo>
                <a:cubicBezTo>
                  <a:pt x="14437" y="5903"/>
                  <a:pt x="13940" y="6276"/>
                  <a:pt x="13433" y="6401"/>
                </a:cubicBezTo>
                <a:cubicBezTo>
                  <a:pt x="12781" y="6563"/>
                  <a:pt x="12715" y="6659"/>
                  <a:pt x="12856" y="7238"/>
                </a:cubicBezTo>
                <a:cubicBezTo>
                  <a:pt x="12921" y="7502"/>
                  <a:pt x="12965" y="7931"/>
                  <a:pt x="12956" y="8189"/>
                </a:cubicBezTo>
                <a:lnTo>
                  <a:pt x="12941" y="8654"/>
                </a:lnTo>
                <a:lnTo>
                  <a:pt x="13836" y="8597"/>
                </a:lnTo>
                <a:cubicBezTo>
                  <a:pt x="14060" y="8583"/>
                  <a:pt x="14241" y="8587"/>
                  <a:pt x="14391" y="8597"/>
                </a:cubicBezTo>
                <a:cubicBezTo>
                  <a:pt x="14406" y="8595"/>
                  <a:pt x="14422" y="8594"/>
                  <a:pt x="14437" y="8592"/>
                </a:cubicBezTo>
                <a:cubicBezTo>
                  <a:pt x="14628" y="8567"/>
                  <a:pt x="14691" y="8577"/>
                  <a:pt x="14724" y="8644"/>
                </a:cubicBezTo>
                <a:cubicBezTo>
                  <a:pt x="14731" y="8658"/>
                  <a:pt x="14732" y="8671"/>
                  <a:pt x="14734" y="8685"/>
                </a:cubicBezTo>
                <a:cubicBezTo>
                  <a:pt x="14738" y="8691"/>
                  <a:pt x="14745" y="8694"/>
                  <a:pt x="14746" y="8701"/>
                </a:cubicBezTo>
                <a:cubicBezTo>
                  <a:pt x="14755" y="8790"/>
                  <a:pt x="14459" y="9136"/>
                  <a:pt x="14091" y="9465"/>
                </a:cubicBezTo>
                <a:cubicBezTo>
                  <a:pt x="13347" y="10131"/>
                  <a:pt x="12958" y="10642"/>
                  <a:pt x="13315" y="10488"/>
                </a:cubicBezTo>
                <a:cubicBezTo>
                  <a:pt x="13561" y="10382"/>
                  <a:pt x="13662" y="10616"/>
                  <a:pt x="13689" y="11356"/>
                </a:cubicBezTo>
                <a:cubicBezTo>
                  <a:pt x="13700" y="11662"/>
                  <a:pt x="13730" y="11946"/>
                  <a:pt x="13755" y="11986"/>
                </a:cubicBezTo>
                <a:cubicBezTo>
                  <a:pt x="13779" y="12026"/>
                  <a:pt x="13993" y="11947"/>
                  <a:pt x="14232" y="11811"/>
                </a:cubicBezTo>
                <a:cubicBezTo>
                  <a:pt x="14802" y="11486"/>
                  <a:pt x="14996" y="11751"/>
                  <a:pt x="14531" y="12219"/>
                </a:cubicBezTo>
                <a:cubicBezTo>
                  <a:pt x="14349" y="12402"/>
                  <a:pt x="14148" y="12719"/>
                  <a:pt x="14082" y="12922"/>
                </a:cubicBezTo>
                <a:cubicBezTo>
                  <a:pt x="13978" y="13244"/>
                  <a:pt x="14002" y="13369"/>
                  <a:pt x="14275" y="13914"/>
                </a:cubicBezTo>
                <a:cubicBezTo>
                  <a:pt x="14452" y="14265"/>
                  <a:pt x="14676" y="14537"/>
                  <a:pt x="14793" y="14539"/>
                </a:cubicBezTo>
                <a:cubicBezTo>
                  <a:pt x="15048" y="14542"/>
                  <a:pt x="15150" y="14690"/>
                  <a:pt x="15058" y="14931"/>
                </a:cubicBezTo>
                <a:cubicBezTo>
                  <a:pt x="14972" y="15156"/>
                  <a:pt x="14926" y="16250"/>
                  <a:pt x="15008" y="16114"/>
                </a:cubicBezTo>
                <a:cubicBezTo>
                  <a:pt x="15094" y="15972"/>
                  <a:pt x="15432" y="16523"/>
                  <a:pt x="15432" y="16807"/>
                </a:cubicBezTo>
                <a:cubicBezTo>
                  <a:pt x="15432" y="16991"/>
                  <a:pt x="15514" y="17026"/>
                  <a:pt x="15772" y="16957"/>
                </a:cubicBezTo>
                <a:cubicBezTo>
                  <a:pt x="15971" y="16903"/>
                  <a:pt x="16180" y="16971"/>
                  <a:pt x="16302" y="17075"/>
                </a:cubicBezTo>
                <a:cubicBezTo>
                  <a:pt x="16320" y="17066"/>
                  <a:pt x="16336" y="17061"/>
                  <a:pt x="16340" y="17065"/>
                </a:cubicBezTo>
                <a:cubicBezTo>
                  <a:pt x="16345" y="17071"/>
                  <a:pt x="16343" y="17090"/>
                  <a:pt x="16336" y="17117"/>
                </a:cubicBezTo>
                <a:cubicBezTo>
                  <a:pt x="16425" y="17216"/>
                  <a:pt x="16443" y="17332"/>
                  <a:pt x="16311" y="17416"/>
                </a:cubicBezTo>
                <a:cubicBezTo>
                  <a:pt x="16126" y="17535"/>
                  <a:pt x="16124" y="18159"/>
                  <a:pt x="16308" y="18527"/>
                </a:cubicBezTo>
                <a:cubicBezTo>
                  <a:pt x="16394" y="18699"/>
                  <a:pt x="16393" y="18805"/>
                  <a:pt x="16305" y="18951"/>
                </a:cubicBezTo>
                <a:cubicBezTo>
                  <a:pt x="16216" y="19099"/>
                  <a:pt x="16239" y="19142"/>
                  <a:pt x="16408" y="19142"/>
                </a:cubicBezTo>
                <a:cubicBezTo>
                  <a:pt x="16529" y="19142"/>
                  <a:pt x="16710" y="19230"/>
                  <a:pt x="16810" y="19333"/>
                </a:cubicBezTo>
                <a:cubicBezTo>
                  <a:pt x="16925" y="19451"/>
                  <a:pt x="17100" y="19473"/>
                  <a:pt x="17281" y="19390"/>
                </a:cubicBezTo>
                <a:cubicBezTo>
                  <a:pt x="17844" y="19133"/>
                  <a:pt x="17967" y="19195"/>
                  <a:pt x="17967" y="19726"/>
                </a:cubicBezTo>
                <a:cubicBezTo>
                  <a:pt x="17967" y="19995"/>
                  <a:pt x="18026" y="20273"/>
                  <a:pt x="18095" y="20346"/>
                </a:cubicBezTo>
                <a:cubicBezTo>
                  <a:pt x="18165" y="20419"/>
                  <a:pt x="18196" y="20546"/>
                  <a:pt x="18167" y="20625"/>
                </a:cubicBezTo>
                <a:cubicBezTo>
                  <a:pt x="18137" y="20703"/>
                  <a:pt x="18161" y="20811"/>
                  <a:pt x="18217" y="20868"/>
                </a:cubicBezTo>
                <a:cubicBezTo>
                  <a:pt x="18272" y="20924"/>
                  <a:pt x="18317" y="21130"/>
                  <a:pt x="18317" y="21322"/>
                </a:cubicBezTo>
                <a:cubicBezTo>
                  <a:pt x="18317" y="21490"/>
                  <a:pt x="18321" y="21572"/>
                  <a:pt x="18357" y="21560"/>
                </a:cubicBezTo>
                <a:cubicBezTo>
                  <a:pt x="18393" y="21548"/>
                  <a:pt x="18464" y="21441"/>
                  <a:pt x="18597" y="21229"/>
                </a:cubicBezTo>
                <a:cubicBezTo>
                  <a:pt x="18751" y="20986"/>
                  <a:pt x="18950" y="20790"/>
                  <a:pt x="19043" y="20790"/>
                </a:cubicBezTo>
                <a:cubicBezTo>
                  <a:pt x="19136" y="20790"/>
                  <a:pt x="19200" y="20697"/>
                  <a:pt x="19186" y="20584"/>
                </a:cubicBezTo>
                <a:cubicBezTo>
                  <a:pt x="19171" y="20452"/>
                  <a:pt x="19259" y="20394"/>
                  <a:pt x="19430" y="20423"/>
                </a:cubicBezTo>
                <a:cubicBezTo>
                  <a:pt x="19638" y="20459"/>
                  <a:pt x="19701" y="20389"/>
                  <a:pt x="19726" y="20108"/>
                </a:cubicBezTo>
                <a:cubicBezTo>
                  <a:pt x="19762" y="19709"/>
                  <a:pt x="20043" y="19570"/>
                  <a:pt x="20318" y="19814"/>
                </a:cubicBezTo>
                <a:cubicBezTo>
                  <a:pt x="20453" y="19932"/>
                  <a:pt x="20605" y="19843"/>
                  <a:pt x="20945" y="19447"/>
                </a:cubicBezTo>
                <a:cubicBezTo>
                  <a:pt x="21321" y="19009"/>
                  <a:pt x="21375" y="18878"/>
                  <a:pt x="21291" y="18620"/>
                </a:cubicBezTo>
                <a:cubicBezTo>
                  <a:pt x="21172" y="18252"/>
                  <a:pt x="21267" y="17935"/>
                  <a:pt x="21460" y="18057"/>
                </a:cubicBezTo>
                <a:cubicBezTo>
                  <a:pt x="21536" y="18106"/>
                  <a:pt x="21600" y="18082"/>
                  <a:pt x="21600" y="18005"/>
                </a:cubicBezTo>
                <a:cubicBezTo>
                  <a:pt x="21600" y="17928"/>
                  <a:pt x="21506" y="17828"/>
                  <a:pt x="21391" y="17778"/>
                </a:cubicBezTo>
                <a:cubicBezTo>
                  <a:pt x="21276" y="17728"/>
                  <a:pt x="21209" y="17613"/>
                  <a:pt x="21241" y="17525"/>
                </a:cubicBezTo>
                <a:cubicBezTo>
                  <a:pt x="21274" y="17437"/>
                  <a:pt x="21160" y="17288"/>
                  <a:pt x="20989" y="17189"/>
                </a:cubicBezTo>
                <a:cubicBezTo>
                  <a:pt x="20818" y="17091"/>
                  <a:pt x="20579" y="16840"/>
                  <a:pt x="20459" y="16636"/>
                </a:cubicBezTo>
                <a:cubicBezTo>
                  <a:pt x="20339" y="16432"/>
                  <a:pt x="19922" y="15803"/>
                  <a:pt x="19533" y="15236"/>
                </a:cubicBezTo>
                <a:cubicBezTo>
                  <a:pt x="18373" y="13550"/>
                  <a:pt x="17528" y="11222"/>
                  <a:pt x="16929" y="8065"/>
                </a:cubicBezTo>
                <a:cubicBezTo>
                  <a:pt x="16554" y="6089"/>
                  <a:pt x="16433" y="4874"/>
                  <a:pt x="16358" y="2263"/>
                </a:cubicBezTo>
                <a:lnTo>
                  <a:pt x="16296" y="98"/>
                </a:lnTo>
                <a:lnTo>
                  <a:pt x="14572" y="83"/>
                </a:lnTo>
                <a:lnTo>
                  <a:pt x="12844" y="67"/>
                </a:lnTo>
                <a:close/>
                <a:moveTo>
                  <a:pt x="0" y="72"/>
                </a:moveTo>
                <a:lnTo>
                  <a:pt x="72" y="444"/>
                </a:lnTo>
                <a:cubicBezTo>
                  <a:pt x="111" y="648"/>
                  <a:pt x="151" y="1256"/>
                  <a:pt x="162" y="1798"/>
                </a:cubicBezTo>
                <a:cubicBezTo>
                  <a:pt x="173" y="2341"/>
                  <a:pt x="230" y="2972"/>
                  <a:pt x="287" y="3203"/>
                </a:cubicBezTo>
                <a:cubicBezTo>
                  <a:pt x="348" y="3453"/>
                  <a:pt x="360" y="3905"/>
                  <a:pt x="315" y="4314"/>
                </a:cubicBezTo>
                <a:lnTo>
                  <a:pt x="240" y="5006"/>
                </a:lnTo>
                <a:lnTo>
                  <a:pt x="1163" y="5006"/>
                </a:lnTo>
                <a:cubicBezTo>
                  <a:pt x="1488" y="5006"/>
                  <a:pt x="1738" y="5028"/>
                  <a:pt x="1908" y="5068"/>
                </a:cubicBezTo>
                <a:lnTo>
                  <a:pt x="1911" y="5068"/>
                </a:lnTo>
                <a:lnTo>
                  <a:pt x="2095" y="5068"/>
                </a:lnTo>
                <a:lnTo>
                  <a:pt x="2095" y="5141"/>
                </a:lnTo>
                <a:cubicBezTo>
                  <a:pt x="2199" y="5209"/>
                  <a:pt x="2203" y="5304"/>
                  <a:pt x="2095" y="5420"/>
                </a:cubicBezTo>
                <a:lnTo>
                  <a:pt x="2095" y="5466"/>
                </a:lnTo>
                <a:lnTo>
                  <a:pt x="1996" y="5471"/>
                </a:lnTo>
                <a:cubicBezTo>
                  <a:pt x="1835" y="5519"/>
                  <a:pt x="1503" y="5557"/>
                  <a:pt x="1151" y="5564"/>
                </a:cubicBezTo>
                <a:cubicBezTo>
                  <a:pt x="698" y="5574"/>
                  <a:pt x="296" y="5632"/>
                  <a:pt x="259" y="5694"/>
                </a:cubicBezTo>
                <a:cubicBezTo>
                  <a:pt x="221" y="5756"/>
                  <a:pt x="265" y="5972"/>
                  <a:pt x="352" y="6179"/>
                </a:cubicBezTo>
                <a:cubicBezTo>
                  <a:pt x="534" y="6607"/>
                  <a:pt x="560" y="7235"/>
                  <a:pt x="405" y="7393"/>
                </a:cubicBezTo>
                <a:cubicBezTo>
                  <a:pt x="333" y="7468"/>
                  <a:pt x="335" y="7562"/>
                  <a:pt x="408" y="7709"/>
                </a:cubicBezTo>
                <a:cubicBezTo>
                  <a:pt x="414" y="7719"/>
                  <a:pt x="414" y="7730"/>
                  <a:pt x="418" y="7740"/>
                </a:cubicBezTo>
                <a:cubicBezTo>
                  <a:pt x="441" y="7755"/>
                  <a:pt x="450" y="7778"/>
                  <a:pt x="443" y="7807"/>
                </a:cubicBezTo>
                <a:cubicBezTo>
                  <a:pt x="472" y="7916"/>
                  <a:pt x="447" y="8010"/>
                  <a:pt x="362" y="8127"/>
                </a:cubicBezTo>
                <a:cubicBezTo>
                  <a:pt x="260" y="8267"/>
                  <a:pt x="241" y="8401"/>
                  <a:pt x="306" y="8530"/>
                </a:cubicBezTo>
                <a:cubicBezTo>
                  <a:pt x="361" y="8641"/>
                  <a:pt x="385" y="9565"/>
                  <a:pt x="362" y="10721"/>
                </a:cubicBezTo>
                <a:cubicBezTo>
                  <a:pt x="338" y="11939"/>
                  <a:pt x="361" y="12762"/>
                  <a:pt x="421" y="12823"/>
                </a:cubicBezTo>
                <a:cubicBezTo>
                  <a:pt x="485" y="12889"/>
                  <a:pt x="483" y="12998"/>
                  <a:pt x="415" y="13133"/>
                </a:cubicBezTo>
                <a:cubicBezTo>
                  <a:pt x="339" y="13283"/>
                  <a:pt x="368" y="13420"/>
                  <a:pt x="511" y="13635"/>
                </a:cubicBezTo>
                <a:cubicBezTo>
                  <a:pt x="659" y="13855"/>
                  <a:pt x="682" y="13986"/>
                  <a:pt x="602" y="14146"/>
                </a:cubicBezTo>
                <a:cubicBezTo>
                  <a:pt x="543" y="14264"/>
                  <a:pt x="525" y="14440"/>
                  <a:pt x="561" y="14539"/>
                </a:cubicBezTo>
                <a:cubicBezTo>
                  <a:pt x="598" y="14637"/>
                  <a:pt x="587" y="14807"/>
                  <a:pt x="539" y="14916"/>
                </a:cubicBezTo>
                <a:cubicBezTo>
                  <a:pt x="387" y="15263"/>
                  <a:pt x="393" y="16005"/>
                  <a:pt x="549" y="16523"/>
                </a:cubicBezTo>
                <a:cubicBezTo>
                  <a:pt x="665" y="16908"/>
                  <a:pt x="671" y="17041"/>
                  <a:pt x="577" y="17101"/>
                </a:cubicBezTo>
                <a:cubicBezTo>
                  <a:pt x="509" y="17144"/>
                  <a:pt x="448" y="17457"/>
                  <a:pt x="440" y="17794"/>
                </a:cubicBezTo>
                <a:cubicBezTo>
                  <a:pt x="426" y="18358"/>
                  <a:pt x="453" y="18423"/>
                  <a:pt x="814" y="18677"/>
                </a:cubicBezTo>
                <a:cubicBezTo>
                  <a:pt x="1075" y="18861"/>
                  <a:pt x="1207" y="19061"/>
                  <a:pt x="1207" y="19271"/>
                </a:cubicBezTo>
                <a:cubicBezTo>
                  <a:pt x="1207" y="19518"/>
                  <a:pt x="1271" y="19578"/>
                  <a:pt x="1506" y="19555"/>
                </a:cubicBezTo>
                <a:cubicBezTo>
                  <a:pt x="1855" y="19521"/>
                  <a:pt x="2048" y="19826"/>
                  <a:pt x="1974" y="20294"/>
                </a:cubicBezTo>
                <a:cubicBezTo>
                  <a:pt x="1945" y="20476"/>
                  <a:pt x="1960" y="20584"/>
                  <a:pt x="2005" y="20537"/>
                </a:cubicBezTo>
                <a:cubicBezTo>
                  <a:pt x="2051" y="20491"/>
                  <a:pt x="2302" y="20598"/>
                  <a:pt x="2566" y="20775"/>
                </a:cubicBezTo>
                <a:cubicBezTo>
                  <a:pt x="3155" y="21170"/>
                  <a:pt x="3144" y="21168"/>
                  <a:pt x="3290" y="20878"/>
                </a:cubicBezTo>
                <a:cubicBezTo>
                  <a:pt x="3355" y="20748"/>
                  <a:pt x="3471" y="20684"/>
                  <a:pt x="3549" y="20733"/>
                </a:cubicBezTo>
                <a:cubicBezTo>
                  <a:pt x="3624" y="20781"/>
                  <a:pt x="3676" y="19909"/>
                  <a:pt x="3704" y="18011"/>
                </a:cubicBezTo>
                <a:cubicBezTo>
                  <a:pt x="3706" y="17743"/>
                  <a:pt x="3706" y="17568"/>
                  <a:pt x="3708" y="17287"/>
                </a:cubicBezTo>
                <a:cubicBezTo>
                  <a:pt x="3713" y="16141"/>
                  <a:pt x="3721" y="15209"/>
                  <a:pt x="3729" y="14441"/>
                </a:cubicBezTo>
                <a:cubicBezTo>
                  <a:pt x="3735" y="12343"/>
                  <a:pt x="3731" y="9732"/>
                  <a:pt x="3717" y="6401"/>
                </a:cubicBezTo>
                <a:lnTo>
                  <a:pt x="3689" y="155"/>
                </a:lnTo>
                <a:lnTo>
                  <a:pt x="1846" y="114"/>
                </a:lnTo>
                <a:lnTo>
                  <a:pt x="0" y="72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Main principles of SOFA :: the grap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the graph</a:t>
            </a:r>
          </a:p>
        </p:txBody>
      </p:sp>
      <p:sp>
        <p:nvSpPr>
          <p:cNvPr id="193" name="Hierarchical representation of simulated objec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800" indent="-317500"/>
            <a:r>
              <a:rPr b="1"/>
              <a:t>Hierarchical representation</a:t>
            </a:r>
            <a:r>
              <a:t> of simulated objects</a:t>
            </a:r>
          </a:p>
          <a:p>
            <a:pPr lvl="1" marL="914400" indent="-317500">
              <a:buChar char="●"/>
            </a:pPr>
            <a:r>
              <a:t>Scene organized as a graph</a:t>
            </a:r>
            <a:br/>
            <a:r>
              <a:t>(Directed Acyclic Graph, i.e. generalized hierarchy)</a:t>
            </a:r>
          </a:p>
          <a:p>
            <a:pPr lvl="1" marL="914400" indent="-317500">
              <a:buChar char="●"/>
            </a:pPr>
            <a:r>
              <a:t>composed of nodes</a:t>
            </a:r>
          </a:p>
          <a:p>
            <a:pPr lvl="1" marL="914400" indent="-317500">
              <a:buChar char="●"/>
            </a:pPr>
            <a:r>
              <a:t>nodes contain components</a:t>
            </a:r>
          </a:p>
          <a:p>
            <a:pPr lvl="1" marL="914400" indent="-317500">
              <a:buChar char="●"/>
            </a:pPr>
            <a:r>
              <a:t>components have features (Data)</a:t>
            </a:r>
          </a:p>
          <a:p>
            <a:pPr marL="431800" indent="-317500"/>
            <a:r>
              <a:t>Data can be connected together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Main principles of SOFA :: the grap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the graph</a:t>
            </a:r>
          </a:p>
        </p:txBody>
      </p:sp>
      <p:sp>
        <p:nvSpPr>
          <p:cNvPr id="196" name="Hierarchical representation of simulated objec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800" indent="-317500"/>
            <a:r>
              <a:rPr b="1"/>
              <a:t>Hierarchical representation</a:t>
            </a:r>
            <a:r>
              <a:t> of simulated objects</a:t>
            </a:r>
          </a:p>
          <a:p>
            <a:pPr lvl="1" marL="914400" indent="-317500">
              <a:buChar char="●"/>
            </a:pPr>
            <a:r>
              <a:t>Scene organized as a graph</a:t>
            </a:r>
            <a:br/>
            <a:r>
              <a:t>(Directed Acyclic Graph, i.e. generalized hierarchy)</a:t>
            </a:r>
          </a:p>
          <a:p>
            <a:pPr lvl="1" marL="914400" indent="-317500">
              <a:buChar char="●"/>
            </a:pPr>
            <a:r>
              <a:t>composed of nodes</a:t>
            </a:r>
          </a:p>
          <a:p>
            <a:pPr lvl="1" marL="914400" indent="-317500">
              <a:buChar char="●"/>
            </a:pPr>
            <a:r>
              <a:t>nodes contain components</a:t>
            </a:r>
          </a:p>
          <a:p>
            <a:pPr lvl="1" marL="914400" indent="-317500">
              <a:buChar char="●"/>
            </a:pPr>
            <a:r>
              <a:t>components have features (Data)</a:t>
            </a:r>
          </a:p>
          <a:p>
            <a:pPr marL="431800" indent="-317500"/>
            <a:r>
              <a:t>Data can be connected together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11272" t="3704" r="27775" b="6"/>
          <a:stretch>
            <a:fillRect/>
          </a:stretch>
        </p:blipFill>
        <p:spPr>
          <a:xfrm>
            <a:off x="6853209" y="1266175"/>
            <a:ext cx="1166814" cy="3467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9" fill="norm" stroke="1" extrusionOk="0">
                <a:moveTo>
                  <a:pt x="11556" y="0"/>
                </a:moveTo>
                <a:cubicBezTo>
                  <a:pt x="10651" y="-1"/>
                  <a:pt x="9624" y="356"/>
                  <a:pt x="9624" y="670"/>
                </a:cubicBezTo>
                <a:cubicBezTo>
                  <a:pt x="9624" y="848"/>
                  <a:pt x="10068" y="1091"/>
                  <a:pt x="10689" y="1251"/>
                </a:cubicBezTo>
                <a:lnTo>
                  <a:pt x="11262" y="1396"/>
                </a:lnTo>
                <a:lnTo>
                  <a:pt x="11262" y="1886"/>
                </a:lnTo>
                <a:cubicBezTo>
                  <a:pt x="11262" y="2476"/>
                  <a:pt x="11104" y="2643"/>
                  <a:pt x="10491" y="2692"/>
                </a:cubicBezTo>
                <a:cubicBezTo>
                  <a:pt x="10239" y="2712"/>
                  <a:pt x="9794" y="2774"/>
                  <a:pt x="9506" y="2833"/>
                </a:cubicBezTo>
                <a:lnTo>
                  <a:pt x="8985" y="2942"/>
                </a:lnTo>
                <a:lnTo>
                  <a:pt x="8338" y="2741"/>
                </a:lnTo>
                <a:cubicBezTo>
                  <a:pt x="7727" y="2555"/>
                  <a:pt x="7697" y="2534"/>
                  <a:pt x="7831" y="2338"/>
                </a:cubicBezTo>
                <a:cubicBezTo>
                  <a:pt x="8121" y="1917"/>
                  <a:pt x="7501" y="1506"/>
                  <a:pt x="6553" y="1488"/>
                </a:cubicBezTo>
                <a:cubicBezTo>
                  <a:pt x="5267" y="1464"/>
                  <a:pt x="4663" y="1586"/>
                  <a:pt x="4349" y="1940"/>
                </a:cubicBezTo>
                <a:cubicBezTo>
                  <a:pt x="4201" y="2108"/>
                  <a:pt x="4223" y="2180"/>
                  <a:pt x="4459" y="2348"/>
                </a:cubicBezTo>
                <a:cubicBezTo>
                  <a:pt x="4838" y="2618"/>
                  <a:pt x="5523" y="2735"/>
                  <a:pt x="6494" y="2697"/>
                </a:cubicBezTo>
                <a:cubicBezTo>
                  <a:pt x="7186" y="2670"/>
                  <a:pt x="7296" y="2683"/>
                  <a:pt x="7846" y="2862"/>
                </a:cubicBezTo>
                <a:lnTo>
                  <a:pt x="8441" y="3058"/>
                </a:lnTo>
                <a:lnTo>
                  <a:pt x="8103" y="3399"/>
                </a:lnTo>
                <a:cubicBezTo>
                  <a:pt x="7917" y="3586"/>
                  <a:pt x="7739" y="3772"/>
                  <a:pt x="7706" y="3814"/>
                </a:cubicBezTo>
                <a:cubicBezTo>
                  <a:pt x="7659" y="3877"/>
                  <a:pt x="7290" y="3887"/>
                  <a:pt x="5723" y="3861"/>
                </a:cubicBezTo>
                <a:cubicBezTo>
                  <a:pt x="4095" y="3834"/>
                  <a:pt x="3776" y="3813"/>
                  <a:pt x="3637" y="3728"/>
                </a:cubicBezTo>
                <a:cubicBezTo>
                  <a:pt x="3546" y="3672"/>
                  <a:pt x="3224" y="3548"/>
                  <a:pt x="2924" y="3448"/>
                </a:cubicBezTo>
                <a:cubicBezTo>
                  <a:pt x="2277" y="3234"/>
                  <a:pt x="1471" y="3207"/>
                  <a:pt x="764" y="3377"/>
                </a:cubicBezTo>
                <a:cubicBezTo>
                  <a:pt x="256" y="3499"/>
                  <a:pt x="-2" y="3661"/>
                  <a:pt x="0" y="3849"/>
                </a:cubicBezTo>
                <a:cubicBezTo>
                  <a:pt x="1" y="3911"/>
                  <a:pt x="29" y="3977"/>
                  <a:pt x="89" y="4044"/>
                </a:cubicBezTo>
                <a:cubicBezTo>
                  <a:pt x="379" y="4371"/>
                  <a:pt x="832" y="4486"/>
                  <a:pt x="1822" y="4484"/>
                </a:cubicBezTo>
                <a:cubicBezTo>
                  <a:pt x="2737" y="4482"/>
                  <a:pt x="3175" y="4393"/>
                  <a:pt x="3512" y="4138"/>
                </a:cubicBezTo>
                <a:lnTo>
                  <a:pt x="3718" y="3982"/>
                </a:lnTo>
                <a:lnTo>
                  <a:pt x="5312" y="4019"/>
                </a:lnTo>
                <a:cubicBezTo>
                  <a:pt x="6191" y="4040"/>
                  <a:pt x="7087" y="4060"/>
                  <a:pt x="7302" y="4064"/>
                </a:cubicBezTo>
                <a:cubicBezTo>
                  <a:pt x="7518" y="4068"/>
                  <a:pt x="7753" y="4107"/>
                  <a:pt x="7817" y="4153"/>
                </a:cubicBezTo>
                <a:cubicBezTo>
                  <a:pt x="7880" y="4199"/>
                  <a:pt x="8014" y="4292"/>
                  <a:pt x="8118" y="4361"/>
                </a:cubicBezTo>
                <a:cubicBezTo>
                  <a:pt x="8411" y="4552"/>
                  <a:pt x="8354" y="4613"/>
                  <a:pt x="7692" y="4830"/>
                </a:cubicBezTo>
                <a:cubicBezTo>
                  <a:pt x="7132" y="5014"/>
                  <a:pt x="7049" y="5026"/>
                  <a:pt x="6759" y="4954"/>
                </a:cubicBezTo>
                <a:cubicBezTo>
                  <a:pt x="6584" y="4910"/>
                  <a:pt x="6129" y="4875"/>
                  <a:pt x="5745" y="4875"/>
                </a:cubicBezTo>
                <a:cubicBezTo>
                  <a:pt x="4815" y="4875"/>
                  <a:pt x="4216" y="5044"/>
                  <a:pt x="4100" y="5344"/>
                </a:cubicBezTo>
                <a:cubicBezTo>
                  <a:pt x="3932" y="5778"/>
                  <a:pt x="4625" y="6052"/>
                  <a:pt x="5885" y="6052"/>
                </a:cubicBezTo>
                <a:cubicBezTo>
                  <a:pt x="6445" y="6052"/>
                  <a:pt x="6648" y="6021"/>
                  <a:pt x="7038" y="5874"/>
                </a:cubicBezTo>
                <a:cubicBezTo>
                  <a:pt x="7438" y="5722"/>
                  <a:pt x="7506" y="5653"/>
                  <a:pt x="7471" y="5431"/>
                </a:cubicBezTo>
                <a:cubicBezTo>
                  <a:pt x="7433" y="5186"/>
                  <a:pt x="7471" y="5154"/>
                  <a:pt x="8096" y="4964"/>
                </a:cubicBezTo>
                <a:lnTo>
                  <a:pt x="8772" y="4759"/>
                </a:lnTo>
                <a:lnTo>
                  <a:pt x="9403" y="4897"/>
                </a:lnTo>
                <a:cubicBezTo>
                  <a:pt x="10862" y="5217"/>
                  <a:pt x="10770" y="5168"/>
                  <a:pt x="10770" y="5654"/>
                </a:cubicBezTo>
                <a:cubicBezTo>
                  <a:pt x="10770" y="6026"/>
                  <a:pt x="10725" y="6099"/>
                  <a:pt x="10483" y="6126"/>
                </a:cubicBezTo>
                <a:cubicBezTo>
                  <a:pt x="10325" y="6143"/>
                  <a:pt x="9975" y="6192"/>
                  <a:pt x="9705" y="6232"/>
                </a:cubicBezTo>
                <a:cubicBezTo>
                  <a:pt x="9090" y="6323"/>
                  <a:pt x="8038" y="6453"/>
                  <a:pt x="6729" y="6598"/>
                </a:cubicBezTo>
                <a:cubicBezTo>
                  <a:pt x="6175" y="6659"/>
                  <a:pt x="5325" y="6787"/>
                  <a:pt x="4841" y="6885"/>
                </a:cubicBezTo>
                <a:cubicBezTo>
                  <a:pt x="4072" y="7040"/>
                  <a:pt x="3959" y="7086"/>
                  <a:pt x="3923" y="7255"/>
                </a:cubicBezTo>
                <a:cubicBezTo>
                  <a:pt x="3892" y="7404"/>
                  <a:pt x="3990" y="7489"/>
                  <a:pt x="4357" y="7624"/>
                </a:cubicBezTo>
                <a:cubicBezTo>
                  <a:pt x="4941" y="7839"/>
                  <a:pt x="5142" y="7875"/>
                  <a:pt x="6862" y="8086"/>
                </a:cubicBezTo>
                <a:cubicBezTo>
                  <a:pt x="7611" y="8178"/>
                  <a:pt x="8378" y="8277"/>
                  <a:pt x="8559" y="8306"/>
                </a:cubicBezTo>
                <a:cubicBezTo>
                  <a:pt x="8739" y="8335"/>
                  <a:pt x="9253" y="8409"/>
                  <a:pt x="9705" y="8467"/>
                </a:cubicBezTo>
                <a:lnTo>
                  <a:pt x="10527" y="8571"/>
                </a:lnTo>
                <a:lnTo>
                  <a:pt x="10527" y="9090"/>
                </a:lnTo>
                <a:lnTo>
                  <a:pt x="10527" y="9609"/>
                </a:lnTo>
                <a:lnTo>
                  <a:pt x="9705" y="9696"/>
                </a:lnTo>
                <a:cubicBezTo>
                  <a:pt x="9253" y="9743"/>
                  <a:pt x="8217" y="9814"/>
                  <a:pt x="7405" y="9851"/>
                </a:cubicBezTo>
                <a:cubicBezTo>
                  <a:pt x="3778" y="10018"/>
                  <a:pt x="3173" y="10070"/>
                  <a:pt x="2696" y="10257"/>
                </a:cubicBezTo>
                <a:cubicBezTo>
                  <a:pt x="1974" y="10540"/>
                  <a:pt x="1894" y="11124"/>
                  <a:pt x="2542" y="11372"/>
                </a:cubicBezTo>
                <a:cubicBezTo>
                  <a:pt x="2960" y="11532"/>
                  <a:pt x="4014" y="11665"/>
                  <a:pt x="5437" y="11738"/>
                </a:cubicBezTo>
                <a:cubicBezTo>
                  <a:pt x="6499" y="11791"/>
                  <a:pt x="8588" y="11910"/>
                  <a:pt x="8963" y="11938"/>
                </a:cubicBezTo>
                <a:cubicBezTo>
                  <a:pt x="9566" y="11982"/>
                  <a:pt x="10488" y="12107"/>
                  <a:pt x="10535" y="12153"/>
                </a:cubicBezTo>
                <a:cubicBezTo>
                  <a:pt x="10568" y="12185"/>
                  <a:pt x="10541" y="12436"/>
                  <a:pt x="10476" y="12709"/>
                </a:cubicBezTo>
                <a:lnTo>
                  <a:pt x="10358" y="13206"/>
                </a:lnTo>
                <a:lnTo>
                  <a:pt x="9785" y="13253"/>
                </a:lnTo>
                <a:cubicBezTo>
                  <a:pt x="9470" y="13279"/>
                  <a:pt x="8805" y="13338"/>
                  <a:pt x="8309" y="13386"/>
                </a:cubicBezTo>
                <a:cubicBezTo>
                  <a:pt x="7673" y="13448"/>
                  <a:pt x="6813" y="13472"/>
                  <a:pt x="5400" y="13466"/>
                </a:cubicBezTo>
                <a:cubicBezTo>
                  <a:pt x="3067" y="13455"/>
                  <a:pt x="2514" y="13509"/>
                  <a:pt x="1808" y="13822"/>
                </a:cubicBezTo>
                <a:cubicBezTo>
                  <a:pt x="1395" y="14004"/>
                  <a:pt x="1337" y="14078"/>
                  <a:pt x="1337" y="14403"/>
                </a:cubicBezTo>
                <a:cubicBezTo>
                  <a:pt x="1337" y="14856"/>
                  <a:pt x="1547" y="14954"/>
                  <a:pt x="3042" y="15189"/>
                </a:cubicBezTo>
                <a:lnTo>
                  <a:pt x="4092" y="15352"/>
                </a:lnTo>
                <a:lnTo>
                  <a:pt x="6568" y="15322"/>
                </a:lnTo>
                <a:cubicBezTo>
                  <a:pt x="7931" y="15304"/>
                  <a:pt x="9308" y="15281"/>
                  <a:pt x="9624" y="15273"/>
                </a:cubicBezTo>
                <a:lnTo>
                  <a:pt x="10197" y="15258"/>
                </a:lnTo>
                <a:lnTo>
                  <a:pt x="10197" y="16284"/>
                </a:lnTo>
                <a:lnTo>
                  <a:pt x="10197" y="17307"/>
                </a:lnTo>
                <a:lnTo>
                  <a:pt x="9550" y="17409"/>
                </a:lnTo>
                <a:cubicBezTo>
                  <a:pt x="8978" y="17500"/>
                  <a:pt x="8728" y="17506"/>
                  <a:pt x="7361" y="17458"/>
                </a:cubicBezTo>
                <a:cubicBezTo>
                  <a:pt x="4899" y="17372"/>
                  <a:pt x="3879" y="17512"/>
                  <a:pt x="3879" y="17933"/>
                </a:cubicBezTo>
                <a:cubicBezTo>
                  <a:pt x="3879" y="18041"/>
                  <a:pt x="4002" y="18176"/>
                  <a:pt x="4151" y="18232"/>
                </a:cubicBezTo>
                <a:cubicBezTo>
                  <a:pt x="4405" y="18327"/>
                  <a:pt x="4390" y="18335"/>
                  <a:pt x="3864" y="18410"/>
                </a:cubicBezTo>
                <a:cubicBezTo>
                  <a:pt x="2944" y="18541"/>
                  <a:pt x="1125" y="19114"/>
                  <a:pt x="669" y="19416"/>
                </a:cubicBezTo>
                <a:cubicBezTo>
                  <a:pt x="309" y="19654"/>
                  <a:pt x="275" y="19717"/>
                  <a:pt x="426" y="19891"/>
                </a:cubicBezTo>
                <a:cubicBezTo>
                  <a:pt x="522" y="20001"/>
                  <a:pt x="603" y="20156"/>
                  <a:pt x="603" y="20239"/>
                </a:cubicBezTo>
                <a:cubicBezTo>
                  <a:pt x="603" y="20348"/>
                  <a:pt x="878" y="20489"/>
                  <a:pt x="1602" y="20744"/>
                </a:cubicBezTo>
                <a:cubicBezTo>
                  <a:pt x="2423" y="21032"/>
                  <a:pt x="2787" y="21115"/>
                  <a:pt x="3615" y="21206"/>
                </a:cubicBezTo>
                <a:cubicBezTo>
                  <a:pt x="5313" y="21393"/>
                  <a:pt x="6089" y="21496"/>
                  <a:pt x="6252" y="21550"/>
                </a:cubicBezTo>
                <a:cubicBezTo>
                  <a:pt x="6348" y="21581"/>
                  <a:pt x="8114" y="21597"/>
                  <a:pt x="9976" y="21599"/>
                </a:cubicBezTo>
                <a:lnTo>
                  <a:pt x="10917" y="21599"/>
                </a:lnTo>
                <a:cubicBezTo>
                  <a:pt x="12778" y="21596"/>
                  <a:pt x="14540" y="21579"/>
                  <a:pt x="14634" y="21547"/>
                </a:cubicBezTo>
                <a:cubicBezTo>
                  <a:pt x="14721" y="21518"/>
                  <a:pt x="15240" y="21480"/>
                  <a:pt x="15780" y="21463"/>
                </a:cubicBezTo>
                <a:cubicBezTo>
                  <a:pt x="16511" y="21439"/>
                  <a:pt x="17200" y="21357"/>
                  <a:pt x="18483" y="21142"/>
                </a:cubicBezTo>
                <a:cubicBezTo>
                  <a:pt x="20009" y="20886"/>
                  <a:pt x="20282" y="20816"/>
                  <a:pt x="20900" y="20533"/>
                </a:cubicBezTo>
                <a:cubicBezTo>
                  <a:pt x="21564" y="20229"/>
                  <a:pt x="21598" y="20196"/>
                  <a:pt x="21598" y="19826"/>
                </a:cubicBezTo>
                <a:cubicBezTo>
                  <a:pt x="21598" y="19473"/>
                  <a:pt x="21547" y="19412"/>
                  <a:pt x="21018" y="19149"/>
                </a:cubicBezTo>
                <a:cubicBezTo>
                  <a:pt x="20462" y="18872"/>
                  <a:pt x="20196" y="18794"/>
                  <a:pt x="18733" y="18464"/>
                </a:cubicBezTo>
                <a:cubicBezTo>
                  <a:pt x="18153" y="18334"/>
                  <a:pt x="16840" y="18170"/>
                  <a:pt x="14957" y="17995"/>
                </a:cubicBezTo>
                <a:cubicBezTo>
                  <a:pt x="14596" y="17961"/>
                  <a:pt x="14193" y="17923"/>
                  <a:pt x="14068" y="17911"/>
                </a:cubicBezTo>
                <a:cubicBezTo>
                  <a:pt x="13918" y="17896"/>
                  <a:pt x="14140" y="17780"/>
                  <a:pt x="14722" y="17569"/>
                </a:cubicBezTo>
                <a:cubicBezTo>
                  <a:pt x="15205" y="17395"/>
                  <a:pt x="15644" y="17241"/>
                  <a:pt x="15699" y="17226"/>
                </a:cubicBezTo>
                <a:cubicBezTo>
                  <a:pt x="15754" y="17211"/>
                  <a:pt x="16120" y="17036"/>
                  <a:pt x="16507" y="16838"/>
                </a:cubicBezTo>
                <a:lnTo>
                  <a:pt x="17212" y="16477"/>
                </a:lnTo>
                <a:lnTo>
                  <a:pt x="17102" y="16049"/>
                </a:lnTo>
                <a:cubicBezTo>
                  <a:pt x="16991" y="15598"/>
                  <a:pt x="16628" y="15297"/>
                  <a:pt x="15684" y="14890"/>
                </a:cubicBezTo>
                <a:cubicBezTo>
                  <a:pt x="15239" y="14698"/>
                  <a:pt x="15229" y="14686"/>
                  <a:pt x="15508" y="14600"/>
                </a:cubicBezTo>
                <a:cubicBezTo>
                  <a:pt x="15669" y="14551"/>
                  <a:pt x="15852" y="14511"/>
                  <a:pt x="15919" y="14511"/>
                </a:cubicBezTo>
                <a:cubicBezTo>
                  <a:pt x="16166" y="14511"/>
                  <a:pt x="17940" y="14016"/>
                  <a:pt x="18336" y="13836"/>
                </a:cubicBezTo>
                <a:cubicBezTo>
                  <a:pt x="19446" y="13334"/>
                  <a:pt x="19604" y="13180"/>
                  <a:pt x="19570" y="12650"/>
                </a:cubicBezTo>
                <a:cubicBezTo>
                  <a:pt x="19540" y="12171"/>
                  <a:pt x="19511" y="12136"/>
                  <a:pt x="18836" y="11752"/>
                </a:cubicBezTo>
                <a:cubicBezTo>
                  <a:pt x="18078" y="11322"/>
                  <a:pt x="17014" y="11003"/>
                  <a:pt x="15640" y="10798"/>
                </a:cubicBezTo>
                <a:cubicBezTo>
                  <a:pt x="15216" y="10735"/>
                  <a:pt x="14869" y="10662"/>
                  <a:pt x="14869" y="10635"/>
                </a:cubicBezTo>
                <a:cubicBezTo>
                  <a:pt x="14869" y="10608"/>
                  <a:pt x="15299" y="10473"/>
                  <a:pt x="15824" y="10333"/>
                </a:cubicBezTo>
                <a:cubicBezTo>
                  <a:pt x="16726" y="10094"/>
                  <a:pt x="17991" y="9502"/>
                  <a:pt x="17991" y="9317"/>
                </a:cubicBezTo>
                <a:cubicBezTo>
                  <a:pt x="17991" y="9277"/>
                  <a:pt x="17850" y="9139"/>
                  <a:pt x="17683" y="9011"/>
                </a:cubicBezTo>
                <a:cubicBezTo>
                  <a:pt x="17515" y="8883"/>
                  <a:pt x="17341" y="8734"/>
                  <a:pt x="17286" y="8682"/>
                </a:cubicBezTo>
                <a:cubicBezTo>
                  <a:pt x="17177" y="8578"/>
                  <a:pt x="15065" y="8033"/>
                  <a:pt x="14766" y="8032"/>
                </a:cubicBezTo>
                <a:cubicBezTo>
                  <a:pt x="14555" y="8031"/>
                  <a:pt x="13062" y="7758"/>
                  <a:pt x="13062" y="7720"/>
                </a:cubicBezTo>
                <a:cubicBezTo>
                  <a:pt x="13062" y="7707"/>
                  <a:pt x="13419" y="7643"/>
                  <a:pt x="13848" y="7582"/>
                </a:cubicBezTo>
                <a:cubicBezTo>
                  <a:pt x="17152" y="7106"/>
                  <a:pt x="18476" y="6733"/>
                  <a:pt x="18028" y="6400"/>
                </a:cubicBezTo>
                <a:cubicBezTo>
                  <a:pt x="17865" y="6279"/>
                  <a:pt x="16906" y="6148"/>
                  <a:pt x="16199" y="6148"/>
                </a:cubicBezTo>
                <a:cubicBezTo>
                  <a:pt x="16004" y="6148"/>
                  <a:pt x="15268" y="6096"/>
                  <a:pt x="14560" y="6034"/>
                </a:cubicBezTo>
                <a:cubicBezTo>
                  <a:pt x="13853" y="5972"/>
                  <a:pt x="12957" y="5929"/>
                  <a:pt x="12570" y="5938"/>
                </a:cubicBezTo>
                <a:lnTo>
                  <a:pt x="11864" y="5953"/>
                </a:lnTo>
                <a:lnTo>
                  <a:pt x="11908" y="5597"/>
                </a:lnTo>
                <a:cubicBezTo>
                  <a:pt x="11952" y="5206"/>
                  <a:pt x="12128" y="5040"/>
                  <a:pt x="12503" y="5040"/>
                </a:cubicBezTo>
                <a:cubicBezTo>
                  <a:pt x="12903" y="5040"/>
                  <a:pt x="13804" y="4812"/>
                  <a:pt x="14186" y="4615"/>
                </a:cubicBezTo>
                <a:cubicBezTo>
                  <a:pt x="14564" y="4421"/>
                  <a:pt x="14764" y="4398"/>
                  <a:pt x="15413" y="4482"/>
                </a:cubicBezTo>
                <a:cubicBezTo>
                  <a:pt x="15728" y="4522"/>
                  <a:pt x="15838" y="4586"/>
                  <a:pt x="15927" y="4786"/>
                </a:cubicBezTo>
                <a:cubicBezTo>
                  <a:pt x="16020" y="4996"/>
                  <a:pt x="16141" y="5064"/>
                  <a:pt x="16639" y="5179"/>
                </a:cubicBezTo>
                <a:cubicBezTo>
                  <a:pt x="17345" y="5341"/>
                  <a:pt x="17659" y="5348"/>
                  <a:pt x="18424" y="5226"/>
                </a:cubicBezTo>
                <a:cubicBezTo>
                  <a:pt x="19223" y="5098"/>
                  <a:pt x="19550" y="4818"/>
                  <a:pt x="19284" y="4497"/>
                </a:cubicBezTo>
                <a:cubicBezTo>
                  <a:pt x="19057" y="4222"/>
                  <a:pt x="18516" y="4099"/>
                  <a:pt x="17550" y="4099"/>
                </a:cubicBezTo>
                <a:cubicBezTo>
                  <a:pt x="17107" y="4099"/>
                  <a:pt x="16809" y="4140"/>
                  <a:pt x="16478" y="4247"/>
                </a:cubicBezTo>
                <a:cubicBezTo>
                  <a:pt x="16022" y="4394"/>
                  <a:pt x="16012" y="4394"/>
                  <a:pt x="15435" y="4301"/>
                </a:cubicBezTo>
                <a:cubicBezTo>
                  <a:pt x="14865" y="4210"/>
                  <a:pt x="14857" y="4203"/>
                  <a:pt x="14906" y="3921"/>
                </a:cubicBezTo>
                <a:lnTo>
                  <a:pt x="14957" y="3631"/>
                </a:lnTo>
                <a:lnTo>
                  <a:pt x="16221" y="3513"/>
                </a:lnTo>
                <a:lnTo>
                  <a:pt x="17484" y="3394"/>
                </a:lnTo>
                <a:lnTo>
                  <a:pt x="17727" y="3515"/>
                </a:lnTo>
                <a:cubicBezTo>
                  <a:pt x="18058" y="3686"/>
                  <a:pt x="19027" y="3833"/>
                  <a:pt x="19541" y="3789"/>
                </a:cubicBezTo>
                <a:cubicBezTo>
                  <a:pt x="19771" y="3770"/>
                  <a:pt x="20194" y="3680"/>
                  <a:pt x="20474" y="3592"/>
                </a:cubicBezTo>
                <a:cubicBezTo>
                  <a:pt x="20949" y="3442"/>
                  <a:pt x="20977" y="3412"/>
                  <a:pt x="20907" y="3129"/>
                </a:cubicBezTo>
                <a:cubicBezTo>
                  <a:pt x="20864" y="2951"/>
                  <a:pt x="20714" y="2784"/>
                  <a:pt x="20548" y="2722"/>
                </a:cubicBezTo>
                <a:cubicBezTo>
                  <a:pt x="20172" y="2582"/>
                  <a:pt x="19398" y="2535"/>
                  <a:pt x="18623" y="2605"/>
                </a:cubicBezTo>
                <a:cubicBezTo>
                  <a:pt x="17970" y="2665"/>
                  <a:pt x="17677" y="2784"/>
                  <a:pt x="17506" y="3065"/>
                </a:cubicBezTo>
                <a:cubicBezTo>
                  <a:pt x="17423" y="3202"/>
                  <a:pt x="17275" y="3238"/>
                  <a:pt x="16426" y="3327"/>
                </a:cubicBezTo>
                <a:cubicBezTo>
                  <a:pt x="15886" y="3384"/>
                  <a:pt x="15321" y="3433"/>
                  <a:pt x="15170" y="3434"/>
                </a:cubicBezTo>
                <a:cubicBezTo>
                  <a:pt x="14889" y="3434"/>
                  <a:pt x="13887" y="3066"/>
                  <a:pt x="13892" y="2964"/>
                </a:cubicBezTo>
                <a:cubicBezTo>
                  <a:pt x="13893" y="2933"/>
                  <a:pt x="14246" y="2746"/>
                  <a:pt x="14678" y="2548"/>
                </a:cubicBezTo>
                <a:lnTo>
                  <a:pt x="15464" y="2188"/>
                </a:lnTo>
                <a:lnTo>
                  <a:pt x="16390" y="2188"/>
                </a:lnTo>
                <a:cubicBezTo>
                  <a:pt x="17187" y="2187"/>
                  <a:pt x="17381" y="2165"/>
                  <a:pt x="17815" y="2024"/>
                </a:cubicBezTo>
                <a:cubicBezTo>
                  <a:pt x="18242" y="1886"/>
                  <a:pt x="18314" y="1821"/>
                  <a:pt x="18314" y="1589"/>
                </a:cubicBezTo>
                <a:cubicBezTo>
                  <a:pt x="18314" y="1354"/>
                  <a:pt x="18239" y="1293"/>
                  <a:pt x="17756" y="1129"/>
                </a:cubicBezTo>
                <a:cubicBezTo>
                  <a:pt x="16975" y="866"/>
                  <a:pt x="16253" y="870"/>
                  <a:pt x="15361" y="1142"/>
                </a:cubicBezTo>
                <a:cubicBezTo>
                  <a:pt x="14824" y="1306"/>
                  <a:pt x="14707" y="1378"/>
                  <a:pt x="14707" y="1542"/>
                </a:cubicBezTo>
                <a:cubicBezTo>
                  <a:pt x="14708" y="1653"/>
                  <a:pt x="14811" y="1810"/>
                  <a:pt x="14935" y="1891"/>
                </a:cubicBezTo>
                <a:cubicBezTo>
                  <a:pt x="15147" y="2028"/>
                  <a:pt x="15116" y="2055"/>
                  <a:pt x="14502" y="2333"/>
                </a:cubicBezTo>
                <a:cubicBezTo>
                  <a:pt x="13344" y="2858"/>
                  <a:pt x="13406" y="2848"/>
                  <a:pt x="12518" y="2719"/>
                </a:cubicBezTo>
                <a:lnTo>
                  <a:pt x="11754" y="2605"/>
                </a:lnTo>
                <a:lnTo>
                  <a:pt x="11754" y="2005"/>
                </a:lnTo>
                <a:lnTo>
                  <a:pt x="11754" y="1404"/>
                </a:lnTo>
                <a:lnTo>
                  <a:pt x="12401" y="1226"/>
                </a:lnTo>
                <a:cubicBezTo>
                  <a:pt x="13255" y="994"/>
                  <a:pt x="13527" y="714"/>
                  <a:pt x="13172" y="427"/>
                </a:cubicBezTo>
                <a:cubicBezTo>
                  <a:pt x="12918" y="222"/>
                  <a:pt x="12082" y="0"/>
                  <a:pt x="11556" y="0"/>
                </a:cubicBezTo>
                <a:close/>
                <a:moveTo>
                  <a:pt x="11989" y="8796"/>
                </a:moveTo>
                <a:cubicBezTo>
                  <a:pt x="12035" y="8791"/>
                  <a:pt x="12093" y="8792"/>
                  <a:pt x="12166" y="8796"/>
                </a:cubicBezTo>
                <a:cubicBezTo>
                  <a:pt x="12576" y="8819"/>
                  <a:pt x="13765" y="9203"/>
                  <a:pt x="13598" y="9258"/>
                </a:cubicBezTo>
                <a:cubicBezTo>
                  <a:pt x="13531" y="9280"/>
                  <a:pt x="13127" y="9349"/>
                  <a:pt x="12694" y="9411"/>
                </a:cubicBezTo>
                <a:cubicBezTo>
                  <a:pt x="11769" y="9545"/>
                  <a:pt x="11708" y="9522"/>
                  <a:pt x="11784" y="9075"/>
                </a:cubicBezTo>
                <a:cubicBezTo>
                  <a:pt x="11817" y="8878"/>
                  <a:pt x="11853" y="8810"/>
                  <a:pt x="11989" y="8796"/>
                </a:cubicBezTo>
                <a:close/>
                <a:moveTo>
                  <a:pt x="11739" y="12272"/>
                </a:moveTo>
                <a:cubicBezTo>
                  <a:pt x="11922" y="12233"/>
                  <a:pt x="13370" y="12437"/>
                  <a:pt x="13760" y="12556"/>
                </a:cubicBezTo>
                <a:cubicBezTo>
                  <a:pt x="14115" y="12664"/>
                  <a:pt x="14030" y="12712"/>
                  <a:pt x="13216" y="12852"/>
                </a:cubicBezTo>
                <a:cubicBezTo>
                  <a:pt x="12285" y="13013"/>
                  <a:pt x="11802" y="13069"/>
                  <a:pt x="11688" y="13030"/>
                </a:cubicBezTo>
                <a:cubicBezTo>
                  <a:pt x="11530" y="12977"/>
                  <a:pt x="11575" y="12306"/>
                  <a:pt x="11739" y="12272"/>
                </a:cubicBezTo>
                <a:close/>
                <a:moveTo>
                  <a:pt x="11762" y="15480"/>
                </a:moveTo>
                <a:cubicBezTo>
                  <a:pt x="11854" y="15461"/>
                  <a:pt x="12276" y="15522"/>
                  <a:pt x="12702" y="15616"/>
                </a:cubicBezTo>
                <a:cubicBezTo>
                  <a:pt x="13301" y="15750"/>
                  <a:pt x="13538" y="15848"/>
                  <a:pt x="13745" y="16047"/>
                </a:cubicBezTo>
                <a:cubicBezTo>
                  <a:pt x="14040" y="16329"/>
                  <a:pt x="14020" y="16345"/>
                  <a:pt x="13069" y="16771"/>
                </a:cubicBezTo>
                <a:cubicBezTo>
                  <a:pt x="12662" y="16953"/>
                  <a:pt x="11851" y="17127"/>
                  <a:pt x="11681" y="17070"/>
                </a:cubicBezTo>
                <a:cubicBezTo>
                  <a:pt x="11510" y="17012"/>
                  <a:pt x="11586" y="15517"/>
                  <a:pt x="11762" y="1548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8" name="Let’s try…"/>
          <p:cNvSpPr txBox="1"/>
          <p:nvPr/>
        </p:nvSpPr>
        <p:spPr>
          <a:xfrm>
            <a:off x="4403966" y="3679558"/>
            <a:ext cx="104065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Let’s try…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ain principles of SOFA :: the grap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the graph</a:t>
            </a:r>
          </a:p>
        </p:txBody>
      </p:sp>
      <p:sp>
        <p:nvSpPr>
          <p:cNvPr id="201" name="Scene Graph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SzPts val="1900"/>
              <a:defRPr sz="1900"/>
            </a:pPr>
            <a:r>
              <a:t>Scene Graph</a:t>
            </a:r>
          </a:p>
          <a:p>
            <a:pPr lvl="1" marL="927100" indent="-317500">
              <a:buSzPts val="1900"/>
              <a:buChar char="●"/>
              <a:defRPr sz="1900"/>
            </a:pPr>
            <a:r>
              <a:t>Nodes</a:t>
            </a:r>
          </a:p>
          <a:p>
            <a:pPr lvl="1" marL="927100" indent="-317500">
              <a:buSzPts val="1900"/>
              <a:buChar char="●"/>
              <a:defRPr sz="1900"/>
            </a:pPr>
            <a:r>
              <a:t>Components</a:t>
            </a:r>
          </a:p>
          <a:p>
            <a:pPr lvl="1" marL="927100" indent="-317500">
              <a:buSzPts val="1900"/>
              <a:buChar char="●"/>
              <a:defRPr sz="1900"/>
            </a:pPr>
            <a:r>
              <a:t>Data in components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2861" y="368825"/>
            <a:ext cx="1747320" cy="1381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28862" r="69900" b="0"/>
          <a:stretch>
            <a:fillRect/>
          </a:stretch>
        </p:blipFill>
        <p:spPr>
          <a:xfrm>
            <a:off x="4353584" y="1266174"/>
            <a:ext cx="2645094" cy="4943875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Flèche"/>
          <p:cNvSpPr/>
          <p:nvPr/>
        </p:nvSpPr>
        <p:spPr>
          <a:xfrm rot="8315194">
            <a:off x="6702985" y="2001360"/>
            <a:ext cx="1270001" cy="479191"/>
          </a:xfrm>
          <a:prstGeom prst="rightArrow">
            <a:avLst>
              <a:gd name="adj1" fmla="val 11070"/>
              <a:gd name="adj2" fmla="val 82943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Main principles of SOFA :: multi-level of abs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3492"/>
            </a:lvl1pPr>
          </a:lstStyle>
          <a:p>
            <a:pPr/>
            <a:r>
              <a:t>Main principles of SOFA :: multi-level of abstraction</a:t>
            </a:r>
          </a:p>
        </p:txBody>
      </p:sp>
      <p:sp>
        <p:nvSpPr>
          <p:cNvPr id="207" name="Rectangle"/>
          <p:cNvSpPr/>
          <p:nvPr/>
        </p:nvSpPr>
        <p:spPr>
          <a:xfrm>
            <a:off x="3677642" y="1179427"/>
            <a:ext cx="5453055" cy="3735587"/>
          </a:xfrm>
          <a:prstGeom prst="rect">
            <a:avLst/>
          </a:prstGeom>
          <a:solidFill>
            <a:srgbClr val="1D4440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2813" y="1493430"/>
            <a:ext cx="5693174" cy="321126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Multi-model representation…"/>
          <p:cNvSpPr txBox="1"/>
          <p:nvPr>
            <p:ph type="body" sz="half" idx="1"/>
          </p:nvPr>
        </p:nvSpPr>
        <p:spPr>
          <a:xfrm>
            <a:off x="311699" y="1266325"/>
            <a:ext cx="3395556" cy="3302700"/>
          </a:xfrm>
          <a:prstGeom prst="rect">
            <a:avLst/>
          </a:prstGeom>
        </p:spPr>
        <p:txBody>
          <a:bodyPr/>
          <a:lstStyle/>
          <a:p>
            <a:pPr/>
            <a:r>
              <a:t>Multi-model representation</a:t>
            </a:r>
          </a:p>
          <a:p>
            <a:pPr lvl="1" marL="939800" indent="-342900">
              <a:buChar char="●"/>
            </a:pPr>
            <a:r>
              <a:t>FEM (mechanics)</a:t>
            </a:r>
          </a:p>
          <a:p>
            <a:pPr lvl="1" marL="939800" indent="-342900">
              <a:buChar char="●"/>
            </a:pPr>
            <a:r>
              <a:t>Collision</a:t>
            </a:r>
          </a:p>
          <a:p>
            <a:pPr lvl="1" marL="939800" indent="-342900">
              <a:buChar char="●"/>
            </a:pPr>
            <a:r>
              <a:t>Visualization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Main principles of SOFA :: multi-level of abs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3492"/>
            </a:lvl1pPr>
          </a:lstStyle>
          <a:p>
            <a:pPr/>
            <a:r>
              <a:t>Main principles of SOFA :: multi-level of abstraction</a:t>
            </a:r>
          </a:p>
        </p:txBody>
      </p:sp>
      <p:sp>
        <p:nvSpPr>
          <p:cNvPr id="212" name="Rectangle"/>
          <p:cNvSpPr/>
          <p:nvPr/>
        </p:nvSpPr>
        <p:spPr>
          <a:xfrm>
            <a:off x="5260723" y="1153217"/>
            <a:ext cx="3681256" cy="3735587"/>
          </a:xfrm>
          <a:prstGeom prst="rect">
            <a:avLst/>
          </a:prstGeom>
          <a:solidFill>
            <a:srgbClr val="183835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3" name="Split computation into independent components…"/>
          <p:cNvSpPr txBox="1"/>
          <p:nvPr>
            <p:ph type="body" sz="half" idx="1"/>
          </p:nvPr>
        </p:nvSpPr>
        <p:spPr>
          <a:xfrm>
            <a:off x="311699" y="1266325"/>
            <a:ext cx="3395556" cy="3302700"/>
          </a:xfrm>
          <a:prstGeom prst="rect">
            <a:avLst/>
          </a:prstGeom>
        </p:spPr>
        <p:txBody>
          <a:bodyPr/>
          <a:lstStyle/>
          <a:p>
            <a:pPr/>
            <a:r>
              <a:t>Split computation into independent components</a:t>
            </a:r>
          </a:p>
          <a:p>
            <a:pPr lvl="1" marL="939800" indent="-342900">
              <a:buChar char="●"/>
            </a:pPr>
            <a:r>
              <a:t>Separate problems</a:t>
            </a:r>
          </a:p>
          <a:p>
            <a:pPr lvl="1" marL="939800" indent="-342900">
              <a:buChar char="●"/>
            </a:pPr>
            <a:r>
              <a:t>Improve reusability</a:t>
            </a:r>
          </a:p>
        </p:txBody>
      </p:sp>
      <p:pic>
        <p:nvPicPr>
          <p:cNvPr id="2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3519" y="1300557"/>
            <a:ext cx="3395556" cy="344074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59100" y="2868346"/>
            <a:ext cx="1320990" cy="1562367"/>
          </a:xfrm>
          <a:prstGeom prst="rect">
            <a:avLst/>
          </a:prstGeom>
          <a:ln w="12700"/>
        </p:spPr>
      </p:pic>
      <p:sp>
        <p:nvSpPr>
          <p:cNvPr id="216" name="Deformable model"/>
          <p:cNvSpPr txBox="1"/>
          <p:nvPr/>
        </p:nvSpPr>
        <p:spPr>
          <a:xfrm>
            <a:off x="2303066" y="4611206"/>
            <a:ext cx="177669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Deformable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Main principles of SOFA :: multi-level of abs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3492"/>
            </a:lvl1pPr>
          </a:lstStyle>
          <a:p>
            <a:pPr/>
            <a:r>
              <a:t>Main principles of SOFA :: multi-level of abstraction</a:t>
            </a:r>
          </a:p>
        </p:txBody>
      </p:sp>
      <p:sp>
        <p:nvSpPr>
          <p:cNvPr id="219" name="Rectangle"/>
          <p:cNvSpPr/>
          <p:nvPr/>
        </p:nvSpPr>
        <p:spPr>
          <a:xfrm>
            <a:off x="5260723" y="1153217"/>
            <a:ext cx="3681256" cy="3735587"/>
          </a:xfrm>
          <a:prstGeom prst="rect">
            <a:avLst/>
          </a:prstGeom>
          <a:solidFill>
            <a:srgbClr val="183835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0" name="Split computation into independent components…"/>
          <p:cNvSpPr txBox="1"/>
          <p:nvPr>
            <p:ph type="body" sz="half" idx="1"/>
          </p:nvPr>
        </p:nvSpPr>
        <p:spPr>
          <a:xfrm>
            <a:off x="311699" y="1266325"/>
            <a:ext cx="3395556" cy="3302700"/>
          </a:xfrm>
          <a:prstGeom prst="rect">
            <a:avLst/>
          </a:prstGeom>
        </p:spPr>
        <p:txBody>
          <a:bodyPr/>
          <a:lstStyle/>
          <a:p>
            <a:pPr/>
            <a:r>
              <a:t>Split computation into independent components</a:t>
            </a:r>
          </a:p>
          <a:p>
            <a:pPr lvl="1" marL="939800" indent="-342900">
              <a:buChar char="●"/>
            </a:pPr>
            <a:r>
              <a:t>Separate problems</a:t>
            </a:r>
          </a:p>
          <a:p>
            <a:pPr lvl="1" marL="939800" indent="-342900">
              <a:buChar char="●"/>
            </a:pPr>
            <a:r>
              <a:t>Improve reusability</a:t>
            </a: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3519" y="1300557"/>
            <a:ext cx="3395556" cy="3440744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Computation on GPU"/>
          <p:cNvSpPr txBox="1"/>
          <p:nvPr/>
        </p:nvSpPr>
        <p:spPr>
          <a:xfrm>
            <a:off x="2303066" y="4611206"/>
            <a:ext cx="206480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Computation on GPU</a:t>
            </a:r>
          </a:p>
        </p:txBody>
      </p:sp>
      <p:pic>
        <p:nvPicPr>
          <p:cNvPr id="22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28925" y="2805700"/>
            <a:ext cx="1369533" cy="1625013"/>
          </a:xfrm>
          <a:prstGeom prst="rect">
            <a:avLst/>
          </a:prstGeom>
          <a:ln w="12700"/>
        </p:spPr>
      </p:pic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49925" y="2761293"/>
            <a:ext cx="547927" cy="650140"/>
          </a:xfrm>
          <a:prstGeom prst="rect">
            <a:avLst/>
          </a:prstGeom>
          <a:ln w="12700"/>
        </p:spPr>
      </p:pic>
      <p:sp>
        <p:nvSpPr>
          <p:cNvPr id="225" name="Rectangle"/>
          <p:cNvSpPr/>
          <p:nvPr/>
        </p:nvSpPr>
        <p:spPr>
          <a:xfrm>
            <a:off x="5524500" y="1619250"/>
            <a:ext cx="3261504" cy="500361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26" name="Rectangle"/>
          <p:cNvSpPr/>
          <p:nvPr/>
        </p:nvSpPr>
        <p:spPr>
          <a:xfrm>
            <a:off x="5524500" y="2667494"/>
            <a:ext cx="3261504" cy="83773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Main principles of SOFA :: multi-level of abs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3492"/>
            </a:lvl1pPr>
          </a:lstStyle>
          <a:p>
            <a:pPr/>
            <a:r>
              <a:t>Main principles of SOFA :: multi-level of abstraction</a:t>
            </a:r>
          </a:p>
        </p:txBody>
      </p:sp>
      <p:sp>
        <p:nvSpPr>
          <p:cNvPr id="229" name="Use of templates for most components…"/>
          <p:cNvSpPr txBox="1"/>
          <p:nvPr>
            <p:ph type="body" sz="half" idx="1"/>
          </p:nvPr>
        </p:nvSpPr>
        <p:spPr>
          <a:xfrm>
            <a:off x="311699" y="1266325"/>
            <a:ext cx="4704500" cy="3302700"/>
          </a:xfrm>
          <a:prstGeom prst="rect">
            <a:avLst/>
          </a:prstGeom>
        </p:spPr>
        <p:txBody>
          <a:bodyPr/>
          <a:lstStyle/>
          <a:p>
            <a:pPr/>
            <a:r>
              <a:t>Use of </a:t>
            </a:r>
            <a:r>
              <a:rPr i="1"/>
              <a:t>templates</a:t>
            </a:r>
            <a:r>
              <a:t> for most components</a:t>
            </a:r>
          </a:p>
          <a:p>
            <a:pPr lvl="1" marL="939800" indent="-342900">
              <a:buChar char="●"/>
            </a:pPr>
            <a:r>
              <a:t>(+) Facilitates the combination of objects of very different nature</a:t>
            </a:r>
          </a:p>
          <a:p>
            <a:pPr lvl="1" marL="939800" indent="-342900">
              <a:buChar char="●"/>
            </a:pPr>
            <a:r>
              <a:t>(+) Allows the use of specific data representation, such as the ones handled by GPUs </a:t>
            </a:r>
          </a:p>
          <a:p>
            <a:pPr lvl="1" marL="939800" indent="-342900">
              <a:buChar char="●"/>
            </a:pPr>
          </a:p>
          <a:p>
            <a:pPr lvl="1" marL="939800" indent="-342900">
              <a:buChar char="●"/>
            </a:pPr>
            <a:r>
              <a:t>(-) C++ code is complex</a:t>
            </a:r>
          </a:p>
        </p:txBody>
      </p:sp>
      <p:sp>
        <p:nvSpPr>
          <p:cNvPr id="230" name="Rectangle"/>
          <p:cNvSpPr/>
          <p:nvPr/>
        </p:nvSpPr>
        <p:spPr>
          <a:xfrm>
            <a:off x="5260723" y="1153217"/>
            <a:ext cx="3681256" cy="3735587"/>
          </a:xfrm>
          <a:prstGeom prst="rect">
            <a:avLst/>
          </a:prstGeom>
          <a:solidFill>
            <a:srgbClr val="183835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3519" y="1300557"/>
            <a:ext cx="3395556" cy="344074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49925" y="2761293"/>
            <a:ext cx="547927" cy="650140"/>
          </a:xfrm>
          <a:prstGeom prst="rect">
            <a:avLst/>
          </a:prstGeom>
          <a:ln w="12700"/>
        </p:spPr>
      </p:pic>
      <p:sp>
        <p:nvSpPr>
          <p:cNvPr id="233" name="Rectangle"/>
          <p:cNvSpPr/>
          <p:nvPr/>
        </p:nvSpPr>
        <p:spPr>
          <a:xfrm>
            <a:off x="5524500" y="1619250"/>
            <a:ext cx="3261504" cy="500361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34" name="Rectangle"/>
          <p:cNvSpPr/>
          <p:nvPr/>
        </p:nvSpPr>
        <p:spPr>
          <a:xfrm>
            <a:off x="5524500" y="2667494"/>
            <a:ext cx="3261504" cy="83773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74;p14"/>
          <p:cNvSpPr txBox="1"/>
          <p:nvPr>
            <p:ph type="title"/>
          </p:nvPr>
        </p:nvSpPr>
        <p:spPr>
          <a:xfrm>
            <a:off x="311699" y="814799"/>
            <a:ext cx="8571302" cy="942000"/>
          </a:xfrm>
          <a:prstGeom prst="rect">
            <a:avLst/>
          </a:prstGeom>
        </p:spPr>
        <p:txBody>
          <a:bodyPr/>
          <a:lstStyle/>
          <a:p>
            <a:pPr/>
            <a:r>
              <a:t>General overview of the Tutorial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Main principles of SOFA :: multi-level of abst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3492"/>
            </a:lvl1pPr>
          </a:lstStyle>
          <a:p>
            <a:pPr/>
            <a:r>
              <a:t>Main principles of SOFA :: multi-level of abstraction</a:t>
            </a:r>
          </a:p>
        </p:txBody>
      </p:sp>
      <p:grpSp>
        <p:nvGrpSpPr>
          <p:cNvPr id="241" name="Groupe"/>
          <p:cNvGrpSpPr/>
          <p:nvPr/>
        </p:nvGrpSpPr>
        <p:grpSpPr>
          <a:xfrm>
            <a:off x="1023094" y="1351227"/>
            <a:ext cx="7624019" cy="3495671"/>
            <a:chOff x="0" y="0"/>
            <a:chExt cx="7624018" cy="3495669"/>
          </a:xfrm>
        </p:grpSpPr>
        <p:pic>
          <p:nvPicPr>
            <p:cNvPr id="237" name="image.png" descr="image.png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90885" y="191169"/>
              <a:ext cx="662722" cy="2745558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pic>
          <p:nvPicPr>
            <p:cNvPr id="238" name="image.png" descr="image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973135" y="192990"/>
              <a:ext cx="713701" cy="2745557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pic>
          <p:nvPicPr>
            <p:cNvPr id="239" name="image.png" descr="image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859341" y="182976"/>
              <a:ext cx="764678" cy="2745558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pic>
          <p:nvPicPr>
            <p:cNvPr id="240" name="chainAll50-1.pdf" descr="chainAll50-1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4660893" cy="3495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42" name="FEM"/>
          <p:cNvSpPr txBox="1"/>
          <p:nvPr/>
        </p:nvSpPr>
        <p:spPr>
          <a:xfrm>
            <a:off x="5892800" y="4323468"/>
            <a:ext cx="914400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53975" marR="54185">
              <a:buClr>
                <a:srgbClr val="FFFFFF"/>
              </a:buClr>
              <a:buFont typeface="Arial"/>
              <a:defRPr sz="17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FEM</a:t>
            </a:r>
          </a:p>
        </p:txBody>
      </p:sp>
      <p:sp>
        <p:nvSpPr>
          <p:cNvPr id="243" name="Spring Mass"/>
          <p:cNvSpPr txBox="1"/>
          <p:nvPr/>
        </p:nvSpPr>
        <p:spPr>
          <a:xfrm>
            <a:off x="6721475" y="4157534"/>
            <a:ext cx="1155700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53975" marR="54185" algn="ctr">
              <a:buClr>
                <a:srgbClr val="FFFFFF"/>
              </a:buClr>
              <a:buFont typeface="Arial"/>
              <a:defRPr sz="17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Spring Mass</a:t>
            </a:r>
          </a:p>
        </p:txBody>
      </p:sp>
      <p:sp>
        <p:nvSpPr>
          <p:cNvPr id="244" name="Rigid"/>
          <p:cNvSpPr txBox="1"/>
          <p:nvPr/>
        </p:nvSpPr>
        <p:spPr>
          <a:xfrm>
            <a:off x="7788275" y="4335334"/>
            <a:ext cx="1155700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53975" marR="54185" algn="ctr">
              <a:buClr>
                <a:srgbClr val="FFFFFF"/>
              </a:buClr>
              <a:buFont typeface="Arial"/>
              <a:defRPr sz="17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Rigid</a:t>
            </a:r>
          </a:p>
        </p:txBody>
      </p:sp>
      <p:sp>
        <p:nvSpPr>
          <p:cNvPr id="245" name="share/sofa/examples/Demos/chainHybrid"/>
          <p:cNvSpPr txBox="1"/>
          <p:nvPr/>
        </p:nvSpPr>
        <p:spPr>
          <a:xfrm>
            <a:off x="1608249" y="4294627"/>
            <a:ext cx="3303476" cy="400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share/sofa/examples/Demos/chainHybrid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48" name="Mechanical Object…"/>
          <p:cNvSpPr txBox="1"/>
          <p:nvPr>
            <p:ph type="body" idx="1"/>
          </p:nvPr>
        </p:nvSpPr>
        <p:spPr>
          <a:xfrm>
            <a:off x="311699" y="1266325"/>
            <a:ext cx="8520602" cy="2610850"/>
          </a:xfrm>
          <a:prstGeom prst="rect">
            <a:avLst/>
          </a:prstGeom>
        </p:spPr>
        <p:txBody>
          <a:bodyPr/>
          <a:lstStyle/>
          <a:p>
            <a:pPr/>
            <a:r>
              <a:t>Mechanical Object </a:t>
            </a:r>
          </a:p>
          <a:p>
            <a:pPr/>
            <a:r>
              <a:t>Mapping</a:t>
            </a:r>
          </a:p>
          <a:p>
            <a:pPr/>
            <a:r>
              <a:t>Solvers</a:t>
            </a:r>
          </a:p>
          <a:p>
            <a:pPr/>
            <a:r>
              <a:t>ForceField</a:t>
            </a:r>
          </a:p>
          <a:p>
            <a:pPr/>
            <a:r>
              <a:t>Topology</a:t>
            </a:r>
          </a:p>
          <a:p>
            <a:pPr/>
            <a:r>
              <a:t>Collision Models</a:t>
            </a:r>
          </a:p>
          <a:p>
            <a:pPr/>
            <a:r>
              <a:t>Visual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51" name="Mechanical Object…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Mechanical Object </a:t>
            </a:r>
          </a:p>
          <a:p>
            <a:pPr lvl="1" marL="939800" indent="-342900">
              <a:buChar char="●"/>
            </a:pPr>
            <a:r>
              <a:t>store the state vector (DOF)</a:t>
            </a:r>
          </a:p>
          <a:p>
            <a:pPr lvl="1" marL="939800" indent="-342900">
              <a:buChar char="●"/>
            </a:pPr>
            <a:r>
              <a:t>template: any geometry type (rigid, frame, 1d, 2d, 3d, 6d …)</a:t>
            </a:r>
          </a:p>
          <a:p>
            <a:pPr lvl="1" marL="939800" indent="-342900">
              <a:buChar char="●"/>
            </a:pPr>
            <a:r>
              <a:t>Importance of its place in the graph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54" name="Mechanical Object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Mechanical Object </a:t>
            </a:r>
          </a:p>
        </p:txBody>
      </p:sp>
      <p:pic>
        <p:nvPicPr>
          <p:cNvPr id="2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0180" y="1511825"/>
            <a:ext cx="1870290" cy="3174475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FEM Model…"/>
          <p:cNvSpPr txBox="1"/>
          <p:nvPr/>
        </p:nvSpPr>
        <p:spPr>
          <a:xfrm>
            <a:off x="309166" y="2198206"/>
            <a:ext cx="3144832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DOFs:</a:t>
            </a:r>
            <a:r>
              <a:t> positions of nodes (Vec3)</a:t>
            </a:r>
          </a:p>
        </p:txBody>
      </p:sp>
      <p:sp>
        <p:nvSpPr>
          <p:cNvPr id="257" name="Rigid Model…"/>
          <p:cNvSpPr txBox="1"/>
          <p:nvPr/>
        </p:nvSpPr>
        <p:spPr>
          <a:xfrm>
            <a:off x="5681266" y="3874606"/>
            <a:ext cx="31209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DOFs:</a:t>
            </a:r>
            <a:r>
              <a:t> positions and orientation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of gravity center (Rigid)</a:t>
            </a:r>
          </a:p>
        </p:txBody>
      </p:sp>
      <p:sp>
        <p:nvSpPr>
          <p:cNvPr id="258" name="Ligne"/>
          <p:cNvSpPr/>
          <p:nvPr/>
        </p:nvSpPr>
        <p:spPr>
          <a:xfrm>
            <a:off x="3505150" y="2600552"/>
            <a:ext cx="676539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59" name="Ligne"/>
          <p:cNvSpPr/>
          <p:nvPr/>
        </p:nvSpPr>
        <p:spPr>
          <a:xfrm flipH="1">
            <a:off x="4735237" y="4229625"/>
            <a:ext cx="734585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62" name="Mapped Mechanical objects: slave models…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Mapped Mechanical objects: </a:t>
            </a:r>
            <a:r>
              <a:rPr b="1"/>
              <a:t>slave models</a:t>
            </a:r>
            <a:endParaRPr b="1"/>
          </a:p>
          <a:p>
            <a:pPr lvl="1" marL="939800" indent="-342900">
              <a:buChar char="●"/>
            </a:pPr>
            <a:r>
              <a:t>position and velocity imposed by the mapping of a parent MechanicalObject</a:t>
            </a:r>
          </a:p>
          <a:p>
            <a:pPr lvl="1" marL="939800" indent="-342900">
              <a:buChar char="●"/>
            </a:pPr>
            <a:r>
              <a:t>force can be applied on slave models and transmitted to the parent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9800" y="1168137"/>
            <a:ext cx="1902106" cy="3861851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66" name="Mapped Mechanical objects: slave models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Mapped Mechanical objects: </a:t>
            </a:r>
            <a:r>
              <a:rPr b="1"/>
              <a:t>slave models</a:t>
            </a:r>
          </a:p>
        </p:txBody>
      </p:sp>
      <p:sp>
        <p:nvSpPr>
          <p:cNvPr id="267" name="FEM Model…"/>
          <p:cNvSpPr txBox="1"/>
          <p:nvPr/>
        </p:nvSpPr>
        <p:spPr>
          <a:xfrm>
            <a:off x="309166" y="2198206"/>
            <a:ext cx="312079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of nodes (Vec3)</a:t>
            </a:r>
          </a:p>
        </p:txBody>
      </p:sp>
      <p:sp>
        <p:nvSpPr>
          <p:cNvPr id="268" name="Rigid Model…"/>
          <p:cNvSpPr txBox="1"/>
          <p:nvPr/>
        </p:nvSpPr>
        <p:spPr>
          <a:xfrm>
            <a:off x="5579666" y="2865932"/>
            <a:ext cx="3096866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and orientation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of gravity center (Rigid)</a:t>
            </a:r>
          </a:p>
        </p:txBody>
      </p:sp>
      <p:sp>
        <p:nvSpPr>
          <p:cNvPr id="269" name="Ligne"/>
          <p:cNvSpPr/>
          <p:nvPr/>
        </p:nvSpPr>
        <p:spPr>
          <a:xfrm>
            <a:off x="3505150" y="2600552"/>
            <a:ext cx="676539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70" name="Ligne"/>
          <p:cNvSpPr/>
          <p:nvPr/>
        </p:nvSpPr>
        <p:spPr>
          <a:xfrm flipH="1">
            <a:off x="4735237" y="4229625"/>
            <a:ext cx="734585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71" name="Ligne"/>
          <p:cNvSpPr/>
          <p:nvPr/>
        </p:nvSpPr>
        <p:spPr>
          <a:xfrm>
            <a:off x="1416049" y="2725072"/>
            <a:ext cx="285702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72" name="Collision Model…"/>
          <p:cNvSpPr txBox="1"/>
          <p:nvPr/>
        </p:nvSpPr>
        <p:spPr>
          <a:xfrm>
            <a:off x="730839" y="3486443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  <p:sp>
        <p:nvSpPr>
          <p:cNvPr id="273" name="Ligne"/>
          <p:cNvSpPr/>
          <p:nvPr/>
        </p:nvSpPr>
        <p:spPr>
          <a:xfrm>
            <a:off x="6686549" y="3690272"/>
            <a:ext cx="285702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74" name="Collision Model…"/>
          <p:cNvSpPr txBox="1"/>
          <p:nvPr/>
        </p:nvSpPr>
        <p:spPr>
          <a:xfrm>
            <a:off x="5810839" y="4379133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 </a:t>
            </a:r>
            <a:r>
              <a:t>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RigidMapping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77" name="Mapping…"/>
          <p:cNvSpPr txBox="1"/>
          <p:nvPr>
            <p:ph type="body" sz="half" idx="1"/>
          </p:nvPr>
        </p:nvSpPr>
        <p:spPr>
          <a:xfrm>
            <a:off x="311699" y="1266325"/>
            <a:ext cx="8520602" cy="1247632"/>
          </a:xfrm>
          <a:prstGeom prst="rect">
            <a:avLst/>
          </a:prstGeom>
        </p:spPr>
        <p:txBody>
          <a:bodyPr/>
          <a:lstStyle/>
          <a:p>
            <a:pPr/>
            <a:r>
              <a:t>Mapping</a:t>
            </a:r>
          </a:p>
          <a:p>
            <a:pPr lvl="1" marL="939800" indent="-342900">
              <a:buChar char="●"/>
            </a:pPr>
            <a:r>
              <a:t>Allow to transfer the motion (pos, vel) to a « slave » model</a:t>
            </a:r>
          </a:p>
          <a:p>
            <a:pPr lvl="1" marL="939800" indent="-342900">
              <a:buChar char="●"/>
            </a:pPr>
            <a:r>
              <a:t>Allow to transfer back to the « parent » model some Forces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80" name="Mapping…"/>
          <p:cNvSpPr txBox="1"/>
          <p:nvPr>
            <p:ph type="body" sz="half" idx="1"/>
          </p:nvPr>
        </p:nvSpPr>
        <p:spPr>
          <a:xfrm>
            <a:off x="311699" y="1266325"/>
            <a:ext cx="8520602" cy="1247632"/>
          </a:xfrm>
          <a:prstGeom prst="rect">
            <a:avLst/>
          </a:prstGeom>
        </p:spPr>
        <p:txBody>
          <a:bodyPr/>
          <a:lstStyle/>
          <a:p>
            <a:pPr/>
            <a:r>
              <a:t>Mapping</a:t>
            </a:r>
          </a:p>
          <a:p>
            <a:pPr lvl="1" marL="939800" indent="-342900">
              <a:buChar char="●"/>
            </a:pPr>
            <a:r>
              <a:t>Allow to transfer the motion (pos, vel) to a « slave » model</a:t>
            </a:r>
          </a:p>
          <a:p>
            <a:pPr lvl="1" marL="939800" indent="-342900">
              <a:buChar char="●"/>
            </a:pPr>
            <a:r>
              <a:t>Allow to transfer back to the « parent » model some Forces</a:t>
            </a:r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30537" t="20290" r="39650" b="20290"/>
          <a:stretch>
            <a:fillRect/>
          </a:stretch>
        </p:blipFill>
        <p:spPr>
          <a:xfrm>
            <a:off x="3913676" y="2428672"/>
            <a:ext cx="749648" cy="1365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4848" t="24390" r="45534" b="28316"/>
          <a:stretch>
            <a:fillRect/>
          </a:stretch>
        </p:blipFill>
        <p:spPr>
          <a:xfrm>
            <a:off x="2184399" y="3897767"/>
            <a:ext cx="493299" cy="1087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4" h="21056" fill="norm" stroke="1" extrusionOk="0">
                <a:moveTo>
                  <a:pt x="12609" y="20"/>
                </a:moveTo>
                <a:cubicBezTo>
                  <a:pt x="4935" y="351"/>
                  <a:pt x="10" y="5568"/>
                  <a:pt x="1" y="13387"/>
                </a:cubicBezTo>
                <a:cubicBezTo>
                  <a:pt x="-5" y="18030"/>
                  <a:pt x="1386" y="20019"/>
                  <a:pt x="5150" y="20782"/>
                </a:cubicBezTo>
                <a:cubicBezTo>
                  <a:pt x="8594" y="21479"/>
                  <a:pt x="12409" y="20828"/>
                  <a:pt x="15449" y="19029"/>
                </a:cubicBezTo>
                <a:cubicBezTo>
                  <a:pt x="19838" y="16432"/>
                  <a:pt x="21595" y="12681"/>
                  <a:pt x="21214" y="6730"/>
                </a:cubicBezTo>
                <a:cubicBezTo>
                  <a:pt x="21012" y="3577"/>
                  <a:pt x="20812" y="2886"/>
                  <a:pt x="19811" y="2010"/>
                </a:cubicBezTo>
                <a:cubicBezTo>
                  <a:pt x="18070" y="486"/>
                  <a:pt x="15866" y="-121"/>
                  <a:pt x="12609" y="2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83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9368" t="13741" r="28945" b="3104"/>
          <a:stretch>
            <a:fillRect/>
          </a:stretch>
        </p:blipFill>
        <p:spPr>
          <a:xfrm>
            <a:off x="7658212" y="1609909"/>
            <a:ext cx="983124" cy="321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70" h="21597" fill="norm" stroke="1" extrusionOk="0">
                <a:moveTo>
                  <a:pt x="10090" y="0"/>
                </a:moveTo>
                <a:cubicBezTo>
                  <a:pt x="6957" y="-1"/>
                  <a:pt x="6435" y="21"/>
                  <a:pt x="4850" y="224"/>
                </a:cubicBezTo>
                <a:cubicBezTo>
                  <a:pt x="2609" y="510"/>
                  <a:pt x="1744" y="767"/>
                  <a:pt x="736" y="1446"/>
                </a:cubicBezTo>
                <a:cubicBezTo>
                  <a:pt x="-5" y="1945"/>
                  <a:pt x="-68" y="2053"/>
                  <a:pt x="42" y="2682"/>
                </a:cubicBezTo>
                <a:cubicBezTo>
                  <a:pt x="169" y="3413"/>
                  <a:pt x="671" y="3833"/>
                  <a:pt x="2031" y="4342"/>
                </a:cubicBezTo>
                <a:cubicBezTo>
                  <a:pt x="2863" y="4653"/>
                  <a:pt x="3998" y="4828"/>
                  <a:pt x="6475" y="5028"/>
                </a:cubicBezTo>
                <a:lnTo>
                  <a:pt x="8236" y="5170"/>
                </a:lnTo>
                <a:lnTo>
                  <a:pt x="8422" y="6696"/>
                </a:lnTo>
                <a:cubicBezTo>
                  <a:pt x="8589" y="8055"/>
                  <a:pt x="8560" y="8233"/>
                  <a:pt x="8168" y="8308"/>
                </a:cubicBezTo>
                <a:cubicBezTo>
                  <a:pt x="6992" y="8536"/>
                  <a:pt x="5358" y="9089"/>
                  <a:pt x="4799" y="9445"/>
                </a:cubicBezTo>
                <a:cubicBezTo>
                  <a:pt x="4278" y="9779"/>
                  <a:pt x="4178" y="9974"/>
                  <a:pt x="4190" y="10652"/>
                </a:cubicBezTo>
                <a:cubicBezTo>
                  <a:pt x="4198" y="11097"/>
                  <a:pt x="4354" y="11599"/>
                  <a:pt x="4537" y="11768"/>
                </a:cubicBezTo>
                <a:cubicBezTo>
                  <a:pt x="4719" y="11936"/>
                  <a:pt x="4922" y="12158"/>
                  <a:pt x="4985" y="12261"/>
                </a:cubicBezTo>
                <a:cubicBezTo>
                  <a:pt x="5386" y="12916"/>
                  <a:pt x="8080" y="14055"/>
                  <a:pt x="9235" y="14058"/>
                </a:cubicBezTo>
                <a:cubicBezTo>
                  <a:pt x="9956" y="14059"/>
                  <a:pt x="10094" y="14211"/>
                  <a:pt x="10192" y="15091"/>
                </a:cubicBezTo>
                <a:lnTo>
                  <a:pt x="10285" y="15915"/>
                </a:lnTo>
                <a:lnTo>
                  <a:pt x="8786" y="16185"/>
                </a:lnTo>
                <a:cubicBezTo>
                  <a:pt x="6528" y="16592"/>
                  <a:pt x="5846" y="17012"/>
                  <a:pt x="5730" y="18067"/>
                </a:cubicBezTo>
                <a:cubicBezTo>
                  <a:pt x="5637" y="18922"/>
                  <a:pt x="6001" y="19437"/>
                  <a:pt x="7330" y="20333"/>
                </a:cubicBezTo>
                <a:cubicBezTo>
                  <a:pt x="8242" y="20947"/>
                  <a:pt x="10106" y="21421"/>
                  <a:pt x="12156" y="21560"/>
                </a:cubicBezTo>
                <a:cubicBezTo>
                  <a:pt x="12416" y="21578"/>
                  <a:pt x="12859" y="21591"/>
                  <a:pt x="13366" y="21595"/>
                </a:cubicBezTo>
                <a:cubicBezTo>
                  <a:pt x="13873" y="21599"/>
                  <a:pt x="14448" y="21594"/>
                  <a:pt x="14958" y="21582"/>
                </a:cubicBezTo>
                <a:cubicBezTo>
                  <a:pt x="17104" y="21532"/>
                  <a:pt x="18929" y="21230"/>
                  <a:pt x="19927" y="20762"/>
                </a:cubicBezTo>
                <a:cubicBezTo>
                  <a:pt x="21532" y="20010"/>
                  <a:pt x="21251" y="18338"/>
                  <a:pt x="19309" y="17116"/>
                </a:cubicBezTo>
                <a:cubicBezTo>
                  <a:pt x="18737" y="16757"/>
                  <a:pt x="16598" y="16102"/>
                  <a:pt x="15999" y="16102"/>
                </a:cubicBezTo>
                <a:cubicBezTo>
                  <a:pt x="15406" y="16102"/>
                  <a:pt x="15185" y="15844"/>
                  <a:pt x="15093" y="15045"/>
                </a:cubicBezTo>
                <a:lnTo>
                  <a:pt x="15000" y="14202"/>
                </a:lnTo>
                <a:lnTo>
                  <a:pt x="15965" y="14023"/>
                </a:lnTo>
                <a:cubicBezTo>
                  <a:pt x="18235" y="13605"/>
                  <a:pt x="19122" y="13235"/>
                  <a:pt x="19605" y="12507"/>
                </a:cubicBezTo>
                <a:cubicBezTo>
                  <a:pt x="20222" y="11576"/>
                  <a:pt x="19354" y="10239"/>
                  <a:pt x="17396" y="9098"/>
                </a:cubicBezTo>
                <a:cubicBezTo>
                  <a:pt x="16978" y="8855"/>
                  <a:pt x="15130" y="8412"/>
                  <a:pt x="13933" y="8268"/>
                </a:cubicBezTo>
                <a:lnTo>
                  <a:pt x="13239" y="8186"/>
                </a:lnTo>
                <a:lnTo>
                  <a:pt x="13180" y="6993"/>
                </a:lnTo>
                <a:cubicBezTo>
                  <a:pt x="13149" y="6336"/>
                  <a:pt x="13119" y="5639"/>
                  <a:pt x="13112" y="5445"/>
                </a:cubicBezTo>
                <a:cubicBezTo>
                  <a:pt x="13100" y="5107"/>
                  <a:pt x="13155" y="5086"/>
                  <a:pt x="14187" y="4975"/>
                </a:cubicBezTo>
                <a:cubicBezTo>
                  <a:pt x="17049" y="4666"/>
                  <a:pt x="18406" y="4272"/>
                  <a:pt x="19326" y="3485"/>
                </a:cubicBezTo>
                <a:cubicBezTo>
                  <a:pt x="20810" y="2215"/>
                  <a:pt x="18790" y="607"/>
                  <a:pt x="15271" y="261"/>
                </a:cubicBezTo>
                <a:cubicBezTo>
                  <a:pt x="14676" y="203"/>
                  <a:pt x="14045" y="120"/>
                  <a:pt x="13874" y="77"/>
                </a:cubicBezTo>
                <a:cubicBezTo>
                  <a:pt x="13703" y="34"/>
                  <a:pt x="12001" y="0"/>
                  <a:pt x="1009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84" name="Ligne"/>
          <p:cNvSpPr/>
          <p:nvPr/>
        </p:nvSpPr>
        <p:spPr>
          <a:xfrm>
            <a:off x="7365949" y="2473582"/>
            <a:ext cx="676540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85" name="FEM Model…"/>
          <p:cNvSpPr txBox="1"/>
          <p:nvPr/>
        </p:nvSpPr>
        <p:spPr>
          <a:xfrm>
            <a:off x="4611802" y="2627856"/>
            <a:ext cx="312079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of nodes (Vec3)</a:t>
            </a:r>
          </a:p>
        </p:txBody>
      </p:sp>
      <p:sp>
        <p:nvSpPr>
          <p:cNvPr id="286" name="Collision Model…"/>
          <p:cNvSpPr txBox="1"/>
          <p:nvPr/>
        </p:nvSpPr>
        <p:spPr>
          <a:xfrm>
            <a:off x="2895693" y="4117483"/>
            <a:ext cx="33526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289" name="Mapping…"/>
          <p:cNvSpPr txBox="1"/>
          <p:nvPr>
            <p:ph type="body" sz="half" idx="1"/>
          </p:nvPr>
        </p:nvSpPr>
        <p:spPr>
          <a:xfrm>
            <a:off x="311699" y="1266325"/>
            <a:ext cx="8520602" cy="1247632"/>
          </a:xfrm>
          <a:prstGeom prst="rect">
            <a:avLst/>
          </a:prstGeom>
        </p:spPr>
        <p:txBody>
          <a:bodyPr/>
          <a:lstStyle/>
          <a:p>
            <a:pPr/>
            <a:r>
              <a:t>Mapping</a:t>
            </a:r>
          </a:p>
          <a:p>
            <a:pPr lvl="1" marL="939800" indent="-342900">
              <a:buChar char="●"/>
            </a:pPr>
            <a:r>
              <a:t>Allow to transfer the motion (pos, vel) to a « slave » model</a:t>
            </a:r>
          </a:p>
          <a:p>
            <a:pPr lvl="1" marL="939800" indent="-342900">
              <a:buChar char="●"/>
            </a:pPr>
            <a:r>
              <a:t>Allow to transfer back to the « parent » model some Forces</a:t>
            </a:r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30537" t="20290" r="39650" b="20290"/>
          <a:stretch>
            <a:fillRect/>
          </a:stretch>
        </p:blipFill>
        <p:spPr>
          <a:xfrm>
            <a:off x="3913676" y="2428672"/>
            <a:ext cx="749648" cy="1365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4848" t="24390" r="45534" b="28316"/>
          <a:stretch>
            <a:fillRect/>
          </a:stretch>
        </p:blipFill>
        <p:spPr>
          <a:xfrm>
            <a:off x="2184399" y="3897767"/>
            <a:ext cx="493299" cy="1087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4" h="21056" fill="norm" stroke="1" extrusionOk="0">
                <a:moveTo>
                  <a:pt x="12609" y="20"/>
                </a:moveTo>
                <a:cubicBezTo>
                  <a:pt x="4935" y="351"/>
                  <a:pt x="10" y="5568"/>
                  <a:pt x="1" y="13387"/>
                </a:cubicBezTo>
                <a:cubicBezTo>
                  <a:pt x="-5" y="18030"/>
                  <a:pt x="1386" y="20019"/>
                  <a:pt x="5150" y="20782"/>
                </a:cubicBezTo>
                <a:cubicBezTo>
                  <a:pt x="8594" y="21479"/>
                  <a:pt x="12409" y="20828"/>
                  <a:pt x="15449" y="19029"/>
                </a:cubicBezTo>
                <a:cubicBezTo>
                  <a:pt x="19838" y="16432"/>
                  <a:pt x="21595" y="12681"/>
                  <a:pt x="21214" y="6730"/>
                </a:cubicBezTo>
                <a:cubicBezTo>
                  <a:pt x="21012" y="3577"/>
                  <a:pt x="20812" y="2886"/>
                  <a:pt x="19811" y="2010"/>
                </a:cubicBezTo>
                <a:cubicBezTo>
                  <a:pt x="18070" y="486"/>
                  <a:pt x="15866" y="-121"/>
                  <a:pt x="12609" y="2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9368" t="13741" r="28945" b="3104"/>
          <a:stretch>
            <a:fillRect/>
          </a:stretch>
        </p:blipFill>
        <p:spPr>
          <a:xfrm>
            <a:off x="7658212" y="1609909"/>
            <a:ext cx="983124" cy="321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70" h="21597" fill="norm" stroke="1" extrusionOk="0">
                <a:moveTo>
                  <a:pt x="10090" y="0"/>
                </a:moveTo>
                <a:cubicBezTo>
                  <a:pt x="6957" y="-1"/>
                  <a:pt x="6435" y="21"/>
                  <a:pt x="4850" y="224"/>
                </a:cubicBezTo>
                <a:cubicBezTo>
                  <a:pt x="2609" y="510"/>
                  <a:pt x="1744" y="767"/>
                  <a:pt x="736" y="1446"/>
                </a:cubicBezTo>
                <a:cubicBezTo>
                  <a:pt x="-5" y="1945"/>
                  <a:pt x="-68" y="2053"/>
                  <a:pt x="42" y="2682"/>
                </a:cubicBezTo>
                <a:cubicBezTo>
                  <a:pt x="169" y="3413"/>
                  <a:pt x="671" y="3833"/>
                  <a:pt x="2031" y="4342"/>
                </a:cubicBezTo>
                <a:cubicBezTo>
                  <a:pt x="2863" y="4653"/>
                  <a:pt x="3998" y="4828"/>
                  <a:pt x="6475" y="5028"/>
                </a:cubicBezTo>
                <a:lnTo>
                  <a:pt x="8236" y="5170"/>
                </a:lnTo>
                <a:lnTo>
                  <a:pt x="8422" y="6696"/>
                </a:lnTo>
                <a:cubicBezTo>
                  <a:pt x="8589" y="8055"/>
                  <a:pt x="8560" y="8233"/>
                  <a:pt x="8168" y="8308"/>
                </a:cubicBezTo>
                <a:cubicBezTo>
                  <a:pt x="6992" y="8536"/>
                  <a:pt x="5358" y="9089"/>
                  <a:pt x="4799" y="9445"/>
                </a:cubicBezTo>
                <a:cubicBezTo>
                  <a:pt x="4278" y="9779"/>
                  <a:pt x="4178" y="9974"/>
                  <a:pt x="4190" y="10652"/>
                </a:cubicBezTo>
                <a:cubicBezTo>
                  <a:pt x="4198" y="11097"/>
                  <a:pt x="4354" y="11599"/>
                  <a:pt x="4537" y="11768"/>
                </a:cubicBezTo>
                <a:cubicBezTo>
                  <a:pt x="4719" y="11936"/>
                  <a:pt x="4922" y="12158"/>
                  <a:pt x="4985" y="12261"/>
                </a:cubicBezTo>
                <a:cubicBezTo>
                  <a:pt x="5386" y="12916"/>
                  <a:pt x="8080" y="14055"/>
                  <a:pt x="9235" y="14058"/>
                </a:cubicBezTo>
                <a:cubicBezTo>
                  <a:pt x="9956" y="14059"/>
                  <a:pt x="10094" y="14211"/>
                  <a:pt x="10192" y="15091"/>
                </a:cubicBezTo>
                <a:lnTo>
                  <a:pt x="10285" y="15915"/>
                </a:lnTo>
                <a:lnTo>
                  <a:pt x="8786" y="16185"/>
                </a:lnTo>
                <a:cubicBezTo>
                  <a:pt x="6528" y="16592"/>
                  <a:pt x="5846" y="17012"/>
                  <a:pt x="5730" y="18067"/>
                </a:cubicBezTo>
                <a:cubicBezTo>
                  <a:pt x="5637" y="18922"/>
                  <a:pt x="6001" y="19437"/>
                  <a:pt x="7330" y="20333"/>
                </a:cubicBezTo>
                <a:cubicBezTo>
                  <a:pt x="8242" y="20947"/>
                  <a:pt x="10106" y="21421"/>
                  <a:pt x="12156" y="21560"/>
                </a:cubicBezTo>
                <a:cubicBezTo>
                  <a:pt x="12416" y="21578"/>
                  <a:pt x="12859" y="21591"/>
                  <a:pt x="13366" y="21595"/>
                </a:cubicBezTo>
                <a:cubicBezTo>
                  <a:pt x="13873" y="21599"/>
                  <a:pt x="14448" y="21594"/>
                  <a:pt x="14958" y="21582"/>
                </a:cubicBezTo>
                <a:cubicBezTo>
                  <a:pt x="17104" y="21532"/>
                  <a:pt x="18929" y="21230"/>
                  <a:pt x="19927" y="20762"/>
                </a:cubicBezTo>
                <a:cubicBezTo>
                  <a:pt x="21532" y="20010"/>
                  <a:pt x="21251" y="18338"/>
                  <a:pt x="19309" y="17116"/>
                </a:cubicBezTo>
                <a:cubicBezTo>
                  <a:pt x="18737" y="16757"/>
                  <a:pt x="16598" y="16102"/>
                  <a:pt x="15999" y="16102"/>
                </a:cubicBezTo>
                <a:cubicBezTo>
                  <a:pt x="15406" y="16102"/>
                  <a:pt x="15185" y="15844"/>
                  <a:pt x="15093" y="15045"/>
                </a:cubicBezTo>
                <a:lnTo>
                  <a:pt x="15000" y="14202"/>
                </a:lnTo>
                <a:lnTo>
                  <a:pt x="15965" y="14023"/>
                </a:lnTo>
                <a:cubicBezTo>
                  <a:pt x="18235" y="13605"/>
                  <a:pt x="19122" y="13235"/>
                  <a:pt x="19605" y="12507"/>
                </a:cubicBezTo>
                <a:cubicBezTo>
                  <a:pt x="20222" y="11576"/>
                  <a:pt x="19354" y="10239"/>
                  <a:pt x="17396" y="9098"/>
                </a:cubicBezTo>
                <a:cubicBezTo>
                  <a:pt x="16978" y="8855"/>
                  <a:pt x="15130" y="8412"/>
                  <a:pt x="13933" y="8268"/>
                </a:cubicBezTo>
                <a:lnTo>
                  <a:pt x="13239" y="8186"/>
                </a:lnTo>
                <a:lnTo>
                  <a:pt x="13180" y="6993"/>
                </a:lnTo>
                <a:cubicBezTo>
                  <a:pt x="13149" y="6336"/>
                  <a:pt x="13119" y="5639"/>
                  <a:pt x="13112" y="5445"/>
                </a:cubicBezTo>
                <a:cubicBezTo>
                  <a:pt x="13100" y="5107"/>
                  <a:pt x="13155" y="5086"/>
                  <a:pt x="14187" y="4975"/>
                </a:cubicBezTo>
                <a:cubicBezTo>
                  <a:pt x="17049" y="4666"/>
                  <a:pt x="18406" y="4272"/>
                  <a:pt x="19326" y="3485"/>
                </a:cubicBezTo>
                <a:cubicBezTo>
                  <a:pt x="20810" y="2215"/>
                  <a:pt x="18790" y="607"/>
                  <a:pt x="15271" y="261"/>
                </a:cubicBezTo>
                <a:cubicBezTo>
                  <a:pt x="14676" y="203"/>
                  <a:pt x="14045" y="120"/>
                  <a:pt x="13874" y="77"/>
                </a:cubicBezTo>
                <a:cubicBezTo>
                  <a:pt x="13703" y="34"/>
                  <a:pt x="12001" y="0"/>
                  <a:pt x="1009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93" name="Ligne"/>
          <p:cNvSpPr/>
          <p:nvPr/>
        </p:nvSpPr>
        <p:spPr>
          <a:xfrm>
            <a:off x="7365949" y="2473582"/>
            <a:ext cx="676540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94" name="FEM Model…"/>
          <p:cNvSpPr txBox="1"/>
          <p:nvPr/>
        </p:nvSpPr>
        <p:spPr>
          <a:xfrm>
            <a:off x="4611802" y="2627856"/>
            <a:ext cx="312079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of nodes (Vec3)</a:t>
            </a:r>
          </a:p>
        </p:txBody>
      </p:sp>
      <p:sp>
        <p:nvSpPr>
          <p:cNvPr id="295" name="Ligne"/>
          <p:cNvSpPr/>
          <p:nvPr/>
        </p:nvSpPr>
        <p:spPr>
          <a:xfrm flipH="1">
            <a:off x="2542396" y="2777940"/>
            <a:ext cx="1218441" cy="97963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96" name="imposed positions and velocities"/>
          <p:cNvSpPr txBox="1"/>
          <p:nvPr/>
        </p:nvSpPr>
        <p:spPr>
          <a:xfrm rot="19260000">
            <a:off x="1519404" y="3154906"/>
            <a:ext cx="2562586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imposed positions and velocities</a:t>
            </a:r>
          </a:p>
        </p:txBody>
      </p:sp>
      <p:sp>
        <p:nvSpPr>
          <p:cNvPr id="297" name="Collision Model…"/>
          <p:cNvSpPr txBox="1"/>
          <p:nvPr/>
        </p:nvSpPr>
        <p:spPr>
          <a:xfrm>
            <a:off x="2895693" y="4117483"/>
            <a:ext cx="33526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00" name="Mapping…"/>
          <p:cNvSpPr txBox="1"/>
          <p:nvPr>
            <p:ph type="body" sz="half" idx="1"/>
          </p:nvPr>
        </p:nvSpPr>
        <p:spPr>
          <a:xfrm>
            <a:off x="311699" y="1266325"/>
            <a:ext cx="8520602" cy="1247632"/>
          </a:xfrm>
          <a:prstGeom prst="rect">
            <a:avLst/>
          </a:prstGeom>
        </p:spPr>
        <p:txBody>
          <a:bodyPr/>
          <a:lstStyle/>
          <a:p>
            <a:pPr/>
            <a:r>
              <a:t>Mapping</a:t>
            </a:r>
          </a:p>
          <a:p>
            <a:pPr lvl="1" marL="939800" indent="-342900">
              <a:buChar char="●"/>
            </a:pPr>
            <a:r>
              <a:t>Allow to transfer the motion (pos, vel) to a « slave » model</a:t>
            </a:r>
          </a:p>
          <a:p>
            <a:pPr lvl="1" marL="939800" indent="-342900">
              <a:buChar char="●"/>
            </a:pPr>
            <a:r>
              <a:t>Allow to transfer back to the « parent » model some Forces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30537" t="20290" r="39650" b="20290"/>
          <a:stretch>
            <a:fillRect/>
          </a:stretch>
        </p:blipFill>
        <p:spPr>
          <a:xfrm>
            <a:off x="3904151" y="2431137"/>
            <a:ext cx="749648" cy="1365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4848" t="24390" r="45534" b="28316"/>
          <a:stretch>
            <a:fillRect/>
          </a:stretch>
        </p:blipFill>
        <p:spPr>
          <a:xfrm>
            <a:off x="2184399" y="3897767"/>
            <a:ext cx="493299" cy="1087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4" h="21056" fill="norm" stroke="1" extrusionOk="0">
                <a:moveTo>
                  <a:pt x="12609" y="20"/>
                </a:moveTo>
                <a:cubicBezTo>
                  <a:pt x="4935" y="351"/>
                  <a:pt x="10" y="5568"/>
                  <a:pt x="1" y="13387"/>
                </a:cubicBezTo>
                <a:cubicBezTo>
                  <a:pt x="-5" y="18030"/>
                  <a:pt x="1386" y="20019"/>
                  <a:pt x="5150" y="20782"/>
                </a:cubicBezTo>
                <a:cubicBezTo>
                  <a:pt x="8594" y="21479"/>
                  <a:pt x="12409" y="20828"/>
                  <a:pt x="15449" y="19029"/>
                </a:cubicBezTo>
                <a:cubicBezTo>
                  <a:pt x="19838" y="16432"/>
                  <a:pt x="21595" y="12681"/>
                  <a:pt x="21214" y="6730"/>
                </a:cubicBezTo>
                <a:cubicBezTo>
                  <a:pt x="21012" y="3577"/>
                  <a:pt x="20812" y="2886"/>
                  <a:pt x="19811" y="2010"/>
                </a:cubicBezTo>
                <a:cubicBezTo>
                  <a:pt x="18070" y="486"/>
                  <a:pt x="15866" y="-121"/>
                  <a:pt x="12609" y="2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9368" t="13741" r="28945" b="3104"/>
          <a:stretch>
            <a:fillRect/>
          </a:stretch>
        </p:blipFill>
        <p:spPr>
          <a:xfrm>
            <a:off x="7658212" y="1609909"/>
            <a:ext cx="983124" cy="321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70" h="21597" fill="norm" stroke="1" extrusionOk="0">
                <a:moveTo>
                  <a:pt x="10090" y="0"/>
                </a:moveTo>
                <a:cubicBezTo>
                  <a:pt x="6957" y="-1"/>
                  <a:pt x="6435" y="21"/>
                  <a:pt x="4850" y="224"/>
                </a:cubicBezTo>
                <a:cubicBezTo>
                  <a:pt x="2609" y="510"/>
                  <a:pt x="1744" y="767"/>
                  <a:pt x="736" y="1446"/>
                </a:cubicBezTo>
                <a:cubicBezTo>
                  <a:pt x="-5" y="1945"/>
                  <a:pt x="-68" y="2053"/>
                  <a:pt x="42" y="2682"/>
                </a:cubicBezTo>
                <a:cubicBezTo>
                  <a:pt x="169" y="3413"/>
                  <a:pt x="671" y="3833"/>
                  <a:pt x="2031" y="4342"/>
                </a:cubicBezTo>
                <a:cubicBezTo>
                  <a:pt x="2863" y="4653"/>
                  <a:pt x="3998" y="4828"/>
                  <a:pt x="6475" y="5028"/>
                </a:cubicBezTo>
                <a:lnTo>
                  <a:pt x="8236" y="5170"/>
                </a:lnTo>
                <a:lnTo>
                  <a:pt x="8422" y="6696"/>
                </a:lnTo>
                <a:cubicBezTo>
                  <a:pt x="8589" y="8055"/>
                  <a:pt x="8560" y="8233"/>
                  <a:pt x="8168" y="8308"/>
                </a:cubicBezTo>
                <a:cubicBezTo>
                  <a:pt x="6992" y="8536"/>
                  <a:pt x="5358" y="9089"/>
                  <a:pt x="4799" y="9445"/>
                </a:cubicBezTo>
                <a:cubicBezTo>
                  <a:pt x="4278" y="9779"/>
                  <a:pt x="4178" y="9974"/>
                  <a:pt x="4190" y="10652"/>
                </a:cubicBezTo>
                <a:cubicBezTo>
                  <a:pt x="4198" y="11097"/>
                  <a:pt x="4354" y="11599"/>
                  <a:pt x="4537" y="11768"/>
                </a:cubicBezTo>
                <a:cubicBezTo>
                  <a:pt x="4719" y="11936"/>
                  <a:pt x="4922" y="12158"/>
                  <a:pt x="4985" y="12261"/>
                </a:cubicBezTo>
                <a:cubicBezTo>
                  <a:pt x="5386" y="12916"/>
                  <a:pt x="8080" y="14055"/>
                  <a:pt x="9235" y="14058"/>
                </a:cubicBezTo>
                <a:cubicBezTo>
                  <a:pt x="9956" y="14059"/>
                  <a:pt x="10094" y="14211"/>
                  <a:pt x="10192" y="15091"/>
                </a:cubicBezTo>
                <a:lnTo>
                  <a:pt x="10285" y="15915"/>
                </a:lnTo>
                <a:lnTo>
                  <a:pt x="8786" y="16185"/>
                </a:lnTo>
                <a:cubicBezTo>
                  <a:pt x="6528" y="16592"/>
                  <a:pt x="5846" y="17012"/>
                  <a:pt x="5730" y="18067"/>
                </a:cubicBezTo>
                <a:cubicBezTo>
                  <a:pt x="5637" y="18922"/>
                  <a:pt x="6001" y="19437"/>
                  <a:pt x="7330" y="20333"/>
                </a:cubicBezTo>
                <a:cubicBezTo>
                  <a:pt x="8242" y="20947"/>
                  <a:pt x="10106" y="21421"/>
                  <a:pt x="12156" y="21560"/>
                </a:cubicBezTo>
                <a:cubicBezTo>
                  <a:pt x="12416" y="21578"/>
                  <a:pt x="12859" y="21591"/>
                  <a:pt x="13366" y="21595"/>
                </a:cubicBezTo>
                <a:cubicBezTo>
                  <a:pt x="13873" y="21599"/>
                  <a:pt x="14448" y="21594"/>
                  <a:pt x="14958" y="21582"/>
                </a:cubicBezTo>
                <a:cubicBezTo>
                  <a:pt x="17104" y="21532"/>
                  <a:pt x="18929" y="21230"/>
                  <a:pt x="19927" y="20762"/>
                </a:cubicBezTo>
                <a:cubicBezTo>
                  <a:pt x="21532" y="20010"/>
                  <a:pt x="21251" y="18338"/>
                  <a:pt x="19309" y="17116"/>
                </a:cubicBezTo>
                <a:cubicBezTo>
                  <a:pt x="18737" y="16757"/>
                  <a:pt x="16598" y="16102"/>
                  <a:pt x="15999" y="16102"/>
                </a:cubicBezTo>
                <a:cubicBezTo>
                  <a:pt x="15406" y="16102"/>
                  <a:pt x="15185" y="15844"/>
                  <a:pt x="15093" y="15045"/>
                </a:cubicBezTo>
                <a:lnTo>
                  <a:pt x="15000" y="14202"/>
                </a:lnTo>
                <a:lnTo>
                  <a:pt x="15965" y="14023"/>
                </a:lnTo>
                <a:cubicBezTo>
                  <a:pt x="18235" y="13605"/>
                  <a:pt x="19122" y="13235"/>
                  <a:pt x="19605" y="12507"/>
                </a:cubicBezTo>
                <a:cubicBezTo>
                  <a:pt x="20222" y="11576"/>
                  <a:pt x="19354" y="10239"/>
                  <a:pt x="17396" y="9098"/>
                </a:cubicBezTo>
                <a:cubicBezTo>
                  <a:pt x="16978" y="8855"/>
                  <a:pt x="15130" y="8412"/>
                  <a:pt x="13933" y="8268"/>
                </a:cubicBezTo>
                <a:lnTo>
                  <a:pt x="13239" y="8186"/>
                </a:lnTo>
                <a:lnTo>
                  <a:pt x="13180" y="6993"/>
                </a:lnTo>
                <a:cubicBezTo>
                  <a:pt x="13149" y="6336"/>
                  <a:pt x="13119" y="5639"/>
                  <a:pt x="13112" y="5445"/>
                </a:cubicBezTo>
                <a:cubicBezTo>
                  <a:pt x="13100" y="5107"/>
                  <a:pt x="13155" y="5086"/>
                  <a:pt x="14187" y="4975"/>
                </a:cubicBezTo>
                <a:cubicBezTo>
                  <a:pt x="17049" y="4666"/>
                  <a:pt x="18406" y="4272"/>
                  <a:pt x="19326" y="3485"/>
                </a:cubicBezTo>
                <a:cubicBezTo>
                  <a:pt x="20810" y="2215"/>
                  <a:pt x="18790" y="607"/>
                  <a:pt x="15271" y="261"/>
                </a:cubicBezTo>
                <a:cubicBezTo>
                  <a:pt x="14676" y="203"/>
                  <a:pt x="14045" y="120"/>
                  <a:pt x="13874" y="77"/>
                </a:cubicBezTo>
                <a:cubicBezTo>
                  <a:pt x="13703" y="34"/>
                  <a:pt x="12001" y="0"/>
                  <a:pt x="1009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04" name="Ligne"/>
          <p:cNvSpPr/>
          <p:nvPr/>
        </p:nvSpPr>
        <p:spPr>
          <a:xfrm>
            <a:off x="7365949" y="2473582"/>
            <a:ext cx="676540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05" name="FEM Model…"/>
          <p:cNvSpPr txBox="1"/>
          <p:nvPr/>
        </p:nvSpPr>
        <p:spPr>
          <a:xfrm>
            <a:off x="4611802" y="2627856"/>
            <a:ext cx="312079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of nodes (Vec3)</a:t>
            </a:r>
          </a:p>
        </p:txBody>
      </p:sp>
      <p:sp>
        <p:nvSpPr>
          <p:cNvPr id="306" name="Collision Model…"/>
          <p:cNvSpPr txBox="1"/>
          <p:nvPr/>
        </p:nvSpPr>
        <p:spPr>
          <a:xfrm>
            <a:off x="2895693" y="4117483"/>
            <a:ext cx="33526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  <p:sp>
        <p:nvSpPr>
          <p:cNvPr id="307" name="Ligne"/>
          <p:cNvSpPr/>
          <p:nvPr/>
        </p:nvSpPr>
        <p:spPr>
          <a:xfrm flipH="1">
            <a:off x="2542396" y="2777940"/>
            <a:ext cx="1218441" cy="979637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08" name="Add forces and constraints"/>
          <p:cNvSpPr txBox="1"/>
          <p:nvPr/>
        </p:nvSpPr>
        <p:spPr>
          <a:xfrm rot="19260000">
            <a:off x="1835663" y="3107610"/>
            <a:ext cx="2117825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Add forces and constraints</a:t>
            </a:r>
          </a:p>
        </p:txBody>
      </p:sp>
      <p:sp>
        <p:nvSpPr>
          <p:cNvPr id="309" name="Ligne"/>
          <p:cNvSpPr/>
          <p:nvPr/>
        </p:nvSpPr>
        <p:spPr>
          <a:xfrm flipV="1">
            <a:off x="2401936" y="4285032"/>
            <a:ext cx="296310" cy="499509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10" name="Ligne"/>
          <p:cNvSpPr/>
          <p:nvPr/>
        </p:nvSpPr>
        <p:spPr>
          <a:xfrm flipV="1">
            <a:off x="2503536" y="4275412"/>
            <a:ext cx="337678" cy="519054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11" name="Ligne"/>
          <p:cNvSpPr/>
          <p:nvPr/>
        </p:nvSpPr>
        <p:spPr>
          <a:xfrm flipV="1">
            <a:off x="2202331" y="4028243"/>
            <a:ext cx="225592" cy="51205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12" name="Ligne"/>
          <p:cNvSpPr/>
          <p:nvPr/>
        </p:nvSpPr>
        <p:spPr>
          <a:xfrm flipV="1">
            <a:off x="2339172" y="4038168"/>
            <a:ext cx="190351" cy="5027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ession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Session 1</a:t>
            </a:r>
          </a:p>
        </p:txBody>
      </p:sp>
      <p:sp>
        <p:nvSpPr>
          <p:cNvPr id="153" name="9:00 am to 9:45 am:  Presentation of SOFA &amp; general concepts (presentation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9:00 am to 9:45 am: </a:t>
            </a:r>
            <a:br/>
            <a:r>
              <a:t>Presentation of SOFA &amp; general concepts (presentation)</a:t>
            </a:r>
          </a:p>
          <a:p>
            <a:pPr/>
          </a:p>
          <a:p>
            <a:pPr/>
            <a:r>
              <a:t>9:45 am to 10:30 am: </a:t>
            </a:r>
            <a:br/>
            <a:r>
              <a:t>First-steps tutorial (practice)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6821" y="2186312"/>
            <a:ext cx="5164779" cy="26714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15" name="Mapping…"/>
          <p:cNvSpPr txBox="1"/>
          <p:nvPr>
            <p:ph type="body" sz="half" idx="1"/>
          </p:nvPr>
        </p:nvSpPr>
        <p:spPr>
          <a:xfrm>
            <a:off x="311699" y="1266325"/>
            <a:ext cx="8520602" cy="1247632"/>
          </a:xfrm>
          <a:prstGeom prst="rect">
            <a:avLst/>
          </a:prstGeom>
        </p:spPr>
        <p:txBody>
          <a:bodyPr/>
          <a:lstStyle/>
          <a:p>
            <a:pPr/>
            <a:r>
              <a:t>Mapping</a:t>
            </a:r>
          </a:p>
          <a:p>
            <a:pPr lvl="1" marL="939800" indent="-342900">
              <a:buChar char="●"/>
            </a:pPr>
            <a:r>
              <a:t>Allow to transfer the motion (pos, vel) to a « slave » model</a:t>
            </a:r>
          </a:p>
          <a:p>
            <a:pPr lvl="1" marL="939800" indent="-342900">
              <a:buChar char="●"/>
            </a:pPr>
            <a:r>
              <a:t>Allow to transfer back to the « parent » model some Forces</a:t>
            </a:r>
          </a:p>
        </p:txBody>
      </p:sp>
      <p:pic>
        <p:nvPicPr>
          <p:cNvPr id="31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30537" t="20290" r="39650" b="20290"/>
          <a:stretch>
            <a:fillRect/>
          </a:stretch>
        </p:blipFill>
        <p:spPr>
          <a:xfrm>
            <a:off x="3913676" y="2428672"/>
            <a:ext cx="749648" cy="1365846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FEM Model…"/>
          <p:cNvSpPr txBox="1"/>
          <p:nvPr/>
        </p:nvSpPr>
        <p:spPr>
          <a:xfrm>
            <a:off x="4611802" y="2627856"/>
            <a:ext cx="312079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positions of nodes (Vec3)</a:t>
            </a:r>
          </a:p>
        </p:txBody>
      </p:sp>
      <p:sp>
        <p:nvSpPr>
          <p:cNvPr id="318" name="Visual Model"/>
          <p:cNvSpPr txBox="1"/>
          <p:nvPr/>
        </p:nvSpPr>
        <p:spPr>
          <a:xfrm>
            <a:off x="2895693" y="4117483"/>
            <a:ext cx="114574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Visual Model</a:t>
            </a:r>
          </a:p>
        </p:txBody>
      </p:sp>
      <p:sp>
        <p:nvSpPr>
          <p:cNvPr id="319" name="Ligne"/>
          <p:cNvSpPr/>
          <p:nvPr/>
        </p:nvSpPr>
        <p:spPr>
          <a:xfrm flipH="1">
            <a:off x="2542396" y="2777940"/>
            <a:ext cx="1218441" cy="97963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20" name="imposed positions"/>
          <p:cNvSpPr txBox="1"/>
          <p:nvPr/>
        </p:nvSpPr>
        <p:spPr>
          <a:xfrm rot="19260000">
            <a:off x="2315510" y="3003545"/>
            <a:ext cx="1435882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imposed positions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3884" t="23496" r="44783" b="27682"/>
          <a:stretch>
            <a:fillRect/>
          </a:stretch>
        </p:blipFill>
        <p:spPr>
          <a:xfrm>
            <a:off x="2233812" y="3840519"/>
            <a:ext cx="536419" cy="11222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40" h="21491" fill="norm" stroke="1" extrusionOk="0">
                <a:moveTo>
                  <a:pt x="12919" y="0"/>
                </a:moveTo>
                <a:cubicBezTo>
                  <a:pt x="9402" y="10"/>
                  <a:pt x="7615" y="555"/>
                  <a:pt x="5102" y="2387"/>
                </a:cubicBezTo>
                <a:cubicBezTo>
                  <a:pt x="1572" y="4959"/>
                  <a:pt x="-463" y="10258"/>
                  <a:pt x="90" y="15429"/>
                </a:cubicBezTo>
                <a:cubicBezTo>
                  <a:pt x="454" y="18829"/>
                  <a:pt x="2021" y="20647"/>
                  <a:pt x="5132" y="21281"/>
                </a:cubicBezTo>
                <a:cubicBezTo>
                  <a:pt x="6664" y="21593"/>
                  <a:pt x="9694" y="21552"/>
                  <a:pt x="11454" y="21190"/>
                </a:cubicBezTo>
                <a:cubicBezTo>
                  <a:pt x="15119" y="20435"/>
                  <a:pt x="18743" y="17361"/>
                  <a:pt x="20027" y="13924"/>
                </a:cubicBezTo>
                <a:cubicBezTo>
                  <a:pt x="20990" y="11347"/>
                  <a:pt x="21137" y="4549"/>
                  <a:pt x="20259" y="3063"/>
                </a:cubicBezTo>
                <a:cubicBezTo>
                  <a:pt x="19914" y="2480"/>
                  <a:pt x="18762" y="1549"/>
                  <a:pt x="17714" y="996"/>
                </a:cubicBezTo>
                <a:cubicBezTo>
                  <a:pt x="15895" y="35"/>
                  <a:pt x="15679" y="-7"/>
                  <a:pt x="12919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22" name="Ligne"/>
          <p:cNvSpPr/>
          <p:nvPr/>
        </p:nvSpPr>
        <p:spPr>
          <a:xfrm>
            <a:off x="7376109" y="2475077"/>
            <a:ext cx="676540" cy="18127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34600" t="8503" r="26482" b="7814"/>
          <a:stretch>
            <a:fillRect/>
          </a:stretch>
        </p:blipFill>
        <p:spPr>
          <a:xfrm>
            <a:off x="7955406" y="1783260"/>
            <a:ext cx="727871" cy="265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6" h="21589" fill="norm" stroke="1" extrusionOk="0">
                <a:moveTo>
                  <a:pt x="10798" y="1"/>
                </a:moveTo>
                <a:cubicBezTo>
                  <a:pt x="8230" y="8"/>
                  <a:pt x="7751" y="36"/>
                  <a:pt x="6076" y="268"/>
                </a:cubicBezTo>
                <a:cubicBezTo>
                  <a:pt x="1805" y="861"/>
                  <a:pt x="6" y="1787"/>
                  <a:pt x="0" y="3391"/>
                </a:cubicBezTo>
                <a:cubicBezTo>
                  <a:pt x="-4" y="4469"/>
                  <a:pt x="412" y="4906"/>
                  <a:pt x="2014" y="5497"/>
                </a:cubicBezTo>
                <a:lnTo>
                  <a:pt x="3309" y="5971"/>
                </a:lnTo>
                <a:lnTo>
                  <a:pt x="3462" y="7268"/>
                </a:lnTo>
                <a:cubicBezTo>
                  <a:pt x="3618" y="8546"/>
                  <a:pt x="4037" y="9464"/>
                  <a:pt x="4545" y="9645"/>
                </a:cubicBezTo>
                <a:cubicBezTo>
                  <a:pt x="4702" y="9700"/>
                  <a:pt x="4573" y="9884"/>
                  <a:pt x="4227" y="10106"/>
                </a:cubicBezTo>
                <a:cubicBezTo>
                  <a:pt x="3910" y="10309"/>
                  <a:pt x="3442" y="10880"/>
                  <a:pt x="3179" y="11374"/>
                </a:cubicBezTo>
                <a:cubicBezTo>
                  <a:pt x="2746" y="12188"/>
                  <a:pt x="2093" y="15620"/>
                  <a:pt x="2108" y="16992"/>
                </a:cubicBezTo>
                <a:lnTo>
                  <a:pt x="2108" y="17547"/>
                </a:lnTo>
                <a:lnTo>
                  <a:pt x="3603" y="17734"/>
                </a:lnTo>
                <a:cubicBezTo>
                  <a:pt x="4425" y="17837"/>
                  <a:pt x="5089" y="17949"/>
                  <a:pt x="5087" y="17983"/>
                </a:cubicBezTo>
                <a:cubicBezTo>
                  <a:pt x="5085" y="18016"/>
                  <a:pt x="4885" y="18225"/>
                  <a:pt x="4640" y="18447"/>
                </a:cubicBezTo>
                <a:cubicBezTo>
                  <a:pt x="4014" y="19013"/>
                  <a:pt x="4060" y="20219"/>
                  <a:pt x="4722" y="20740"/>
                </a:cubicBezTo>
                <a:cubicBezTo>
                  <a:pt x="5277" y="21177"/>
                  <a:pt x="6480" y="21502"/>
                  <a:pt x="7795" y="21569"/>
                </a:cubicBezTo>
                <a:cubicBezTo>
                  <a:pt x="8130" y="21586"/>
                  <a:pt x="8511" y="21592"/>
                  <a:pt x="8914" y="21589"/>
                </a:cubicBezTo>
                <a:cubicBezTo>
                  <a:pt x="10124" y="21579"/>
                  <a:pt x="11530" y="21480"/>
                  <a:pt x="12482" y="21331"/>
                </a:cubicBezTo>
                <a:cubicBezTo>
                  <a:pt x="14372" y="21033"/>
                  <a:pt x="17098" y="20070"/>
                  <a:pt x="17098" y="19695"/>
                </a:cubicBezTo>
                <a:cubicBezTo>
                  <a:pt x="17098" y="19568"/>
                  <a:pt x="17500" y="19438"/>
                  <a:pt x="18958" y="19102"/>
                </a:cubicBezTo>
                <a:cubicBezTo>
                  <a:pt x="19647" y="18943"/>
                  <a:pt x="19759" y="18842"/>
                  <a:pt x="19924" y="18192"/>
                </a:cubicBezTo>
                <a:cubicBezTo>
                  <a:pt x="20160" y="17262"/>
                  <a:pt x="20930" y="15157"/>
                  <a:pt x="21302" y="14441"/>
                </a:cubicBezTo>
                <a:cubicBezTo>
                  <a:pt x="21459" y="14138"/>
                  <a:pt x="21596" y="13744"/>
                  <a:pt x="21596" y="13567"/>
                </a:cubicBezTo>
                <a:cubicBezTo>
                  <a:pt x="21596" y="13254"/>
                  <a:pt x="21546" y="13240"/>
                  <a:pt x="19877" y="13044"/>
                </a:cubicBezTo>
                <a:lnTo>
                  <a:pt x="18158" y="12844"/>
                </a:lnTo>
                <a:lnTo>
                  <a:pt x="18122" y="11487"/>
                </a:lnTo>
                <a:cubicBezTo>
                  <a:pt x="18099" y="10740"/>
                  <a:pt x="17950" y="10042"/>
                  <a:pt x="17793" y="9935"/>
                </a:cubicBezTo>
                <a:cubicBezTo>
                  <a:pt x="17616" y="9815"/>
                  <a:pt x="17603" y="9531"/>
                  <a:pt x="17769" y="9193"/>
                </a:cubicBezTo>
                <a:cubicBezTo>
                  <a:pt x="17917" y="8892"/>
                  <a:pt x="17992" y="7958"/>
                  <a:pt x="17922" y="7119"/>
                </a:cubicBezTo>
                <a:cubicBezTo>
                  <a:pt x="17804" y="5698"/>
                  <a:pt x="17623" y="5357"/>
                  <a:pt x="16768" y="4881"/>
                </a:cubicBezTo>
                <a:cubicBezTo>
                  <a:pt x="16610" y="4793"/>
                  <a:pt x="16748" y="4618"/>
                  <a:pt x="17157" y="4387"/>
                </a:cubicBezTo>
                <a:cubicBezTo>
                  <a:pt x="19369" y="3140"/>
                  <a:pt x="18867" y="1296"/>
                  <a:pt x="16085" y="455"/>
                </a:cubicBezTo>
                <a:cubicBezTo>
                  <a:pt x="14830" y="76"/>
                  <a:pt x="13848" y="-8"/>
                  <a:pt x="10798" y="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26" name="Solvers…"/>
          <p:cNvSpPr txBox="1"/>
          <p:nvPr>
            <p:ph type="body" idx="1"/>
          </p:nvPr>
        </p:nvSpPr>
        <p:spPr>
          <a:xfrm>
            <a:off x="311699" y="1266325"/>
            <a:ext cx="8520602" cy="2812510"/>
          </a:xfrm>
          <a:prstGeom prst="rect">
            <a:avLst/>
          </a:prstGeom>
        </p:spPr>
        <p:txBody>
          <a:bodyPr/>
          <a:lstStyle/>
          <a:p>
            <a:pPr/>
            <a:r>
              <a:t>Solvers</a:t>
            </a:r>
          </a:p>
          <a:p>
            <a:pPr lvl="1" marL="939800" indent="-342900">
              <a:buChar char="●"/>
            </a:pPr>
            <a:r>
              <a:t>Time integration (Implicit, Explicit)</a:t>
            </a:r>
          </a:p>
          <a:p>
            <a:pPr lvl="1" marL="939800" indent="-342900">
              <a:buChar char="●"/>
            </a:pPr>
            <a:r>
              <a:t>Linear Solver (how to solve the system of equations ?)</a:t>
            </a:r>
          </a:p>
          <a:p>
            <a:pPr lvl="1" marL="939800" indent="-342900">
              <a:buChar char="●"/>
            </a:pPr>
            <a:r>
              <a:t>Based on visitors </a:t>
            </a:r>
          </a:p>
          <a:p>
            <a:pPr lvl="2" marL="1397000" indent="-342900">
              <a:buChar char="●"/>
            </a:pPr>
            <a:r>
              <a:t>Importance of their place in the hierarchical structure</a:t>
            </a:r>
          </a:p>
          <a:p>
            <a:pPr lvl="2" marL="1397000" indent="-342900">
              <a:buChar char="●"/>
            </a:pPr>
            <a:r>
              <a:t>All </a:t>
            </a:r>
            <a:r>
              <a:rPr b="1"/>
              <a:t>non-mapped </a:t>
            </a:r>
            <a:r>
              <a:t>mechanical objects hierarchically placed under the solver </a:t>
            </a:r>
            <a:r>
              <a:rPr b="1"/>
              <a:t>are considered to be DOFs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29" name="Case 1: independent solvers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Case 1: independent solvers</a:t>
            </a:r>
          </a:p>
        </p:txBody>
      </p:sp>
      <p:sp>
        <p:nvSpPr>
          <p:cNvPr id="330" name="FEM Model…"/>
          <p:cNvSpPr txBox="1"/>
          <p:nvPr/>
        </p:nvSpPr>
        <p:spPr>
          <a:xfrm>
            <a:off x="1147366" y="2718062"/>
            <a:ext cx="214871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Solver (size 3n)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n nodes (Vec3)</a:t>
            </a:r>
          </a:p>
        </p:txBody>
      </p:sp>
      <p:sp>
        <p:nvSpPr>
          <p:cNvPr id="331" name="Rigid Model…"/>
          <p:cNvSpPr txBox="1"/>
          <p:nvPr/>
        </p:nvSpPr>
        <p:spPr>
          <a:xfrm>
            <a:off x="5799014" y="2762159"/>
            <a:ext cx="2135963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 Model</a:t>
            </a:r>
          </a:p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Solver (Size 6)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1 Frame(Rigid)</a:t>
            </a:r>
          </a:p>
        </p:txBody>
      </p:sp>
      <p:sp>
        <p:nvSpPr>
          <p:cNvPr id="332" name="Ligne"/>
          <p:cNvSpPr/>
          <p:nvPr/>
        </p:nvSpPr>
        <p:spPr>
          <a:xfrm flipH="1">
            <a:off x="1549350" y="3609360"/>
            <a:ext cx="336700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33" name="Collision Model…"/>
          <p:cNvSpPr txBox="1"/>
          <p:nvPr/>
        </p:nvSpPr>
        <p:spPr>
          <a:xfrm>
            <a:off x="591139" y="4335610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  <p:sp>
        <p:nvSpPr>
          <p:cNvPr id="334" name="Ligne"/>
          <p:cNvSpPr/>
          <p:nvPr/>
        </p:nvSpPr>
        <p:spPr>
          <a:xfrm>
            <a:off x="6771298" y="3609360"/>
            <a:ext cx="191394" cy="638052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35" name="Collision Model…"/>
          <p:cNvSpPr txBox="1"/>
          <p:nvPr/>
        </p:nvSpPr>
        <p:spPr>
          <a:xfrm>
            <a:off x="5810839" y="4379133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 </a:t>
            </a:r>
            <a:r>
              <a:t>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RigidMapping</a:t>
            </a:r>
          </a:p>
        </p:txBody>
      </p:sp>
      <p:pic>
        <p:nvPicPr>
          <p:cNvPr id="33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12147" r="0" b="0"/>
          <a:stretch>
            <a:fillRect/>
          </a:stretch>
        </p:blipFill>
        <p:spPr>
          <a:xfrm>
            <a:off x="4509989" y="3033345"/>
            <a:ext cx="734588" cy="1310268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Ligne"/>
          <p:cNvSpPr/>
          <p:nvPr/>
        </p:nvSpPr>
        <p:spPr>
          <a:xfrm flipH="1">
            <a:off x="2472928" y="2156520"/>
            <a:ext cx="1321247" cy="642599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38" name="ROOT"/>
          <p:cNvSpPr/>
          <p:nvPr/>
        </p:nvSpPr>
        <p:spPr>
          <a:xfrm>
            <a:off x="4041899" y="1994379"/>
            <a:ext cx="1060202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ROOT</a:t>
            </a:r>
          </a:p>
        </p:txBody>
      </p:sp>
      <p:sp>
        <p:nvSpPr>
          <p:cNvPr id="339" name="Rectangle"/>
          <p:cNvSpPr/>
          <p:nvPr/>
        </p:nvSpPr>
        <p:spPr>
          <a:xfrm>
            <a:off x="1050701" y="2664569"/>
            <a:ext cx="1333997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40" name="Rectangle"/>
          <p:cNvSpPr/>
          <p:nvPr/>
        </p:nvSpPr>
        <p:spPr>
          <a:xfrm>
            <a:off x="5768925" y="2724967"/>
            <a:ext cx="1333997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41" name="Ligne"/>
          <p:cNvSpPr/>
          <p:nvPr/>
        </p:nvSpPr>
        <p:spPr>
          <a:xfrm flipH="1" flipV="1">
            <a:off x="5219476" y="2145663"/>
            <a:ext cx="958703" cy="443463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44" name="Case 2: same solver"/>
          <p:cNvSpPr txBox="1"/>
          <p:nvPr>
            <p:ph type="body" sz="half" idx="1"/>
          </p:nvPr>
        </p:nvSpPr>
        <p:spPr>
          <a:xfrm>
            <a:off x="311699" y="1266325"/>
            <a:ext cx="8520602" cy="1537897"/>
          </a:xfrm>
          <a:prstGeom prst="rect">
            <a:avLst/>
          </a:prstGeom>
        </p:spPr>
        <p:txBody>
          <a:bodyPr/>
          <a:lstStyle/>
          <a:p>
            <a:pPr/>
            <a:r>
              <a:t>Case 2: same solver</a:t>
            </a:r>
          </a:p>
        </p:txBody>
      </p:sp>
      <p:sp>
        <p:nvSpPr>
          <p:cNvPr id="345" name="FEM Model…"/>
          <p:cNvSpPr txBox="1"/>
          <p:nvPr/>
        </p:nvSpPr>
        <p:spPr>
          <a:xfrm>
            <a:off x="1147366" y="3099062"/>
            <a:ext cx="214871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n nodes (Vec3)</a:t>
            </a:r>
          </a:p>
        </p:txBody>
      </p:sp>
      <p:sp>
        <p:nvSpPr>
          <p:cNvPr id="346" name="Rigid Model…"/>
          <p:cNvSpPr txBox="1"/>
          <p:nvPr/>
        </p:nvSpPr>
        <p:spPr>
          <a:xfrm>
            <a:off x="5799014" y="2914559"/>
            <a:ext cx="219594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 Model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DOFs: 1 Frame (Rigid)</a:t>
            </a:r>
          </a:p>
        </p:txBody>
      </p:sp>
      <p:sp>
        <p:nvSpPr>
          <p:cNvPr id="347" name="Ligne"/>
          <p:cNvSpPr/>
          <p:nvPr/>
        </p:nvSpPr>
        <p:spPr>
          <a:xfrm flipH="1">
            <a:off x="1549350" y="3609360"/>
            <a:ext cx="336700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48" name="Collision Model…"/>
          <p:cNvSpPr txBox="1"/>
          <p:nvPr/>
        </p:nvSpPr>
        <p:spPr>
          <a:xfrm>
            <a:off x="591139" y="4335610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</a:t>
            </a:r>
            <a:r>
              <a:t> 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BarycentricMapping</a:t>
            </a:r>
          </a:p>
        </p:txBody>
      </p:sp>
      <p:sp>
        <p:nvSpPr>
          <p:cNvPr id="349" name="Ligne"/>
          <p:cNvSpPr/>
          <p:nvPr/>
        </p:nvSpPr>
        <p:spPr>
          <a:xfrm>
            <a:off x="6635749" y="3532898"/>
            <a:ext cx="285702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50" name="Collision Model…"/>
          <p:cNvSpPr txBox="1"/>
          <p:nvPr/>
        </p:nvSpPr>
        <p:spPr>
          <a:xfrm>
            <a:off x="5810839" y="4379133"/>
            <a:ext cx="335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Collision Model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Mapped DOFs: </a:t>
            </a:r>
            <a:r>
              <a:t>positions of points (Vec3)</a:t>
            </a:r>
          </a:p>
          <a:p>
            <a:pPr>
              <a:defRPr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RigidMapping</a:t>
            </a:r>
          </a:p>
        </p:txBody>
      </p:sp>
      <p:pic>
        <p:nvPicPr>
          <p:cNvPr id="351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12147" r="0" b="0"/>
          <a:stretch>
            <a:fillRect/>
          </a:stretch>
        </p:blipFill>
        <p:spPr>
          <a:xfrm>
            <a:off x="4509989" y="3033345"/>
            <a:ext cx="734588" cy="1310268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Ligne"/>
          <p:cNvSpPr/>
          <p:nvPr/>
        </p:nvSpPr>
        <p:spPr>
          <a:xfrm flipH="1">
            <a:off x="2460228" y="2822414"/>
            <a:ext cx="914401" cy="433905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53" name="ROOT"/>
          <p:cNvSpPr/>
          <p:nvPr/>
        </p:nvSpPr>
        <p:spPr>
          <a:xfrm>
            <a:off x="3711699" y="1708174"/>
            <a:ext cx="1060202" cy="323998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ROOT</a:t>
            </a:r>
          </a:p>
        </p:txBody>
      </p:sp>
      <p:sp>
        <p:nvSpPr>
          <p:cNvPr id="354" name="Rectangle"/>
          <p:cNvSpPr/>
          <p:nvPr/>
        </p:nvSpPr>
        <p:spPr>
          <a:xfrm>
            <a:off x="1050701" y="3045569"/>
            <a:ext cx="1333997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55" name="Rectangle"/>
          <p:cNvSpPr/>
          <p:nvPr/>
        </p:nvSpPr>
        <p:spPr>
          <a:xfrm>
            <a:off x="5768925" y="2877367"/>
            <a:ext cx="1333997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56" name="Ligne"/>
          <p:cNvSpPr/>
          <p:nvPr/>
        </p:nvSpPr>
        <p:spPr>
          <a:xfrm flipV="1">
            <a:off x="4241800" y="2075387"/>
            <a:ext cx="0" cy="349398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57" name="Rectangle"/>
          <p:cNvSpPr/>
          <p:nvPr/>
        </p:nvSpPr>
        <p:spPr>
          <a:xfrm>
            <a:off x="3212331" y="2468000"/>
            <a:ext cx="2058938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58" name="Ligne"/>
          <p:cNvSpPr/>
          <p:nvPr/>
        </p:nvSpPr>
        <p:spPr>
          <a:xfrm flipH="1" flipV="1">
            <a:off x="4952776" y="2819022"/>
            <a:ext cx="734617" cy="187339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59" name="Solver (size 3n + 6)"/>
          <p:cNvSpPr txBox="1"/>
          <p:nvPr/>
        </p:nvSpPr>
        <p:spPr>
          <a:xfrm>
            <a:off x="3230481" y="2507923"/>
            <a:ext cx="202263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Solver (size 3n + 6)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62" name="ForceFields"/>
          <p:cNvSpPr txBox="1"/>
          <p:nvPr>
            <p:ph type="body" idx="1"/>
          </p:nvPr>
        </p:nvSpPr>
        <p:spPr>
          <a:xfrm>
            <a:off x="311699" y="1266325"/>
            <a:ext cx="8520602" cy="3048108"/>
          </a:xfrm>
          <a:prstGeom prst="rect">
            <a:avLst/>
          </a:prstGeom>
        </p:spPr>
        <p:txBody>
          <a:bodyPr/>
          <a:lstStyle/>
          <a:p>
            <a:pPr/>
            <a:r>
              <a:t>ForceFields</a:t>
            </a:r>
          </a:p>
        </p:txBody>
      </p:sp>
      <p:pic>
        <p:nvPicPr>
          <p:cNvPr id="3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0180" y="1511825"/>
            <a:ext cx="1870290" cy="3174475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FEM Model…"/>
          <p:cNvSpPr txBox="1"/>
          <p:nvPr/>
        </p:nvSpPr>
        <p:spPr>
          <a:xfrm>
            <a:off x="309166" y="2155378"/>
            <a:ext cx="2700487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Model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EulerImplicit + CGSolver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MecaObject: nodes (Vec3)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TetrahedronFEMForceField</a:t>
            </a:r>
          </a:p>
        </p:txBody>
      </p:sp>
      <p:sp>
        <p:nvSpPr>
          <p:cNvPr id="365" name="Spring Model…"/>
          <p:cNvSpPr txBox="1"/>
          <p:nvPr/>
        </p:nvSpPr>
        <p:spPr>
          <a:xfrm>
            <a:off x="5757466" y="2452206"/>
            <a:ext cx="261688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Spring Model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EulerImplicit + CGSolver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MecaObject: nodes (Vec3)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MeshSpringForceField</a:t>
            </a:r>
          </a:p>
        </p:txBody>
      </p:sp>
      <p:sp>
        <p:nvSpPr>
          <p:cNvPr id="366" name="Ligne"/>
          <p:cNvSpPr/>
          <p:nvPr/>
        </p:nvSpPr>
        <p:spPr>
          <a:xfrm>
            <a:off x="3505150" y="2600552"/>
            <a:ext cx="676539" cy="1812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67" name="Ligne"/>
          <p:cNvSpPr/>
          <p:nvPr/>
        </p:nvSpPr>
        <p:spPr>
          <a:xfrm flipH="1">
            <a:off x="4786037" y="2833900"/>
            <a:ext cx="855979" cy="2651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68" name="FFD Model…"/>
          <p:cNvSpPr txBox="1"/>
          <p:nvPr/>
        </p:nvSpPr>
        <p:spPr>
          <a:xfrm>
            <a:off x="1071166" y="3664065"/>
            <a:ext cx="282056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FFD Model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EulerImplicit + CGSolver</a:t>
            </a:r>
          </a:p>
          <a:p>
            <a:pPr>
              <a:defRPr i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MecaObject: nodes (Vec3)</a:t>
            </a:r>
          </a:p>
          <a:p>
            <a:pPr>
              <a:defRPr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RegularGridSpringForceField</a:t>
            </a:r>
          </a:p>
        </p:txBody>
      </p:sp>
      <p:sp>
        <p:nvSpPr>
          <p:cNvPr id="369" name="Ligne"/>
          <p:cNvSpPr/>
          <p:nvPr/>
        </p:nvSpPr>
        <p:spPr>
          <a:xfrm flipV="1">
            <a:off x="3315888" y="3670825"/>
            <a:ext cx="675301" cy="18465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72" name="ForceFields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ForceFields</a:t>
            </a:r>
          </a:p>
          <a:p>
            <a:pPr lvl="1" marL="939800" indent="-342900">
              <a:buChar char="●"/>
            </a:pPr>
            <a:r>
              <a:t>Springs </a:t>
            </a:r>
          </a:p>
          <a:p>
            <a:pPr lvl="1" marL="939800" indent="-342900">
              <a:buChar char="●"/>
            </a:pPr>
            <a:r>
              <a:t>Mass</a:t>
            </a:r>
          </a:p>
          <a:p>
            <a:pPr lvl="1" marL="939800" indent="-342900">
              <a:buChar char="●"/>
            </a:pPr>
            <a:r>
              <a:t>Internal forces computed by FEM</a:t>
            </a:r>
          </a:p>
          <a:p>
            <a:pPr lvl="2" marL="1397000" indent="-342900">
              <a:buChar char="●"/>
            </a:pPr>
            <a:r>
              <a:t>Different elements: Tetrahedral, Hexahedral, Beam, ..</a:t>
            </a:r>
          </a:p>
          <a:p>
            <a:pPr lvl="2" marL="1397000" indent="-342900">
              <a:buChar char="●"/>
            </a:pPr>
            <a:r>
              <a:t>Corotational, Hyperelastic approaches</a:t>
            </a:r>
          </a:p>
          <a:p>
            <a:pPr lvl="1" marL="939800" indent="-342900">
              <a:buChar char="●"/>
            </a:pPr>
          </a:p>
          <a:p>
            <a:pPr lvl="1" marL="939800" indent="-342900">
              <a:buChar char="●"/>
              <a:defRPr b="1"/>
            </a:pPr>
            <a:r>
              <a:t>Described in an unified way to re-use other components of SOFA, like Mechanical objects and solvers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opology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Topology</a:t>
            </a:r>
          </a:p>
          <a:p>
            <a:pPr lvl="1" marL="939800" indent="-342900">
              <a:buChar char="●"/>
            </a:pPr>
            <a:r>
              <a:t>Load a mesh</a:t>
            </a:r>
          </a:p>
          <a:p>
            <a:pPr lvl="2" marL="1397000" indent="-342900">
              <a:buChar char="●"/>
            </a:pPr>
            <a:r>
              <a:t>geometry (points)</a:t>
            </a:r>
          </a:p>
          <a:p>
            <a:pPr lvl="2" marL="1397000" indent="-342900">
              <a:buChar char="●"/>
            </a:pPr>
            <a:r>
              <a:t>Connectivity of those points</a:t>
            </a:r>
          </a:p>
        </p:txBody>
      </p:sp>
      <p:sp>
        <p:nvSpPr>
          <p:cNvPr id="375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376" name="Ligne"/>
          <p:cNvSpPr/>
          <p:nvPr/>
        </p:nvSpPr>
        <p:spPr>
          <a:xfrm flipV="1">
            <a:off x="7230284" y="4582513"/>
            <a:ext cx="1" cy="46710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77" name="Ligne"/>
          <p:cNvSpPr/>
          <p:nvPr/>
        </p:nvSpPr>
        <p:spPr>
          <a:xfrm flipV="1">
            <a:off x="6688161" y="3960091"/>
            <a:ext cx="1" cy="46710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78" name="Ligne"/>
          <p:cNvSpPr/>
          <p:nvPr/>
        </p:nvSpPr>
        <p:spPr>
          <a:xfrm flipV="1">
            <a:off x="7361809" y="3960091"/>
            <a:ext cx="1" cy="46710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79" name="Ligne"/>
          <p:cNvSpPr/>
          <p:nvPr/>
        </p:nvSpPr>
        <p:spPr>
          <a:xfrm flipV="1">
            <a:off x="6501488" y="4603029"/>
            <a:ext cx="1" cy="467102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0" name="Ligne"/>
          <p:cNvSpPr/>
          <p:nvPr/>
        </p:nvSpPr>
        <p:spPr>
          <a:xfrm>
            <a:off x="6850166" y="2806581"/>
            <a:ext cx="262439" cy="112082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1" name="Ligne"/>
          <p:cNvSpPr/>
          <p:nvPr/>
        </p:nvSpPr>
        <p:spPr>
          <a:xfrm flipV="1">
            <a:off x="6348445" y="2941849"/>
            <a:ext cx="793165" cy="523870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2" name="Ligne"/>
          <p:cNvSpPr/>
          <p:nvPr/>
        </p:nvSpPr>
        <p:spPr>
          <a:xfrm>
            <a:off x="7141974" y="2960911"/>
            <a:ext cx="325135" cy="592929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3" name="Ovale"/>
          <p:cNvSpPr/>
          <p:nvPr/>
        </p:nvSpPr>
        <p:spPr>
          <a:xfrm>
            <a:off x="7054208" y="2861205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84" name="Ligne"/>
          <p:cNvSpPr/>
          <p:nvPr/>
        </p:nvSpPr>
        <p:spPr>
          <a:xfrm>
            <a:off x="6822375" y="2812927"/>
            <a:ext cx="622306" cy="78171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5" name="Ligne"/>
          <p:cNvSpPr/>
          <p:nvPr/>
        </p:nvSpPr>
        <p:spPr>
          <a:xfrm flipV="1">
            <a:off x="6344997" y="2833222"/>
            <a:ext cx="459432" cy="63249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6" name="Ligne"/>
          <p:cNvSpPr/>
          <p:nvPr/>
        </p:nvSpPr>
        <p:spPr>
          <a:xfrm flipV="1">
            <a:off x="2825168" y="3031809"/>
            <a:ext cx="371704" cy="513915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7" name="Ligne"/>
          <p:cNvSpPr/>
          <p:nvPr/>
        </p:nvSpPr>
        <p:spPr>
          <a:xfrm>
            <a:off x="2819292" y="3563098"/>
            <a:ext cx="1001128" cy="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8" name="Ligne"/>
          <p:cNvSpPr/>
          <p:nvPr/>
        </p:nvSpPr>
        <p:spPr>
          <a:xfrm>
            <a:off x="3215794" y="3012752"/>
            <a:ext cx="644033" cy="552029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9" name="Ligne"/>
          <p:cNvSpPr/>
          <p:nvPr/>
        </p:nvSpPr>
        <p:spPr>
          <a:xfrm flipH="1" flipV="1">
            <a:off x="2794039" y="4152628"/>
            <a:ext cx="125295" cy="646255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0" name="Ligne"/>
          <p:cNvSpPr/>
          <p:nvPr/>
        </p:nvSpPr>
        <p:spPr>
          <a:xfrm flipV="1">
            <a:off x="2918362" y="4684558"/>
            <a:ext cx="670870" cy="103556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1" name="Ligne"/>
          <p:cNvSpPr/>
          <p:nvPr/>
        </p:nvSpPr>
        <p:spPr>
          <a:xfrm flipV="1">
            <a:off x="3585487" y="3931516"/>
            <a:ext cx="1" cy="775646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2" name="Ligne"/>
          <p:cNvSpPr/>
          <p:nvPr/>
        </p:nvSpPr>
        <p:spPr>
          <a:xfrm flipV="1">
            <a:off x="2800778" y="3930431"/>
            <a:ext cx="776306" cy="183967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3" name="Ligne"/>
          <p:cNvSpPr/>
          <p:nvPr/>
        </p:nvSpPr>
        <p:spPr>
          <a:xfrm flipV="1">
            <a:off x="925368" y="4346915"/>
            <a:ext cx="213833" cy="360467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4" name="Ovale"/>
          <p:cNvSpPr/>
          <p:nvPr/>
        </p:nvSpPr>
        <p:spPr>
          <a:xfrm>
            <a:off x="836095" y="4655130"/>
            <a:ext cx="158639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95" name="Ovale"/>
          <p:cNvSpPr/>
          <p:nvPr/>
        </p:nvSpPr>
        <p:spPr>
          <a:xfrm>
            <a:off x="1059770" y="4286028"/>
            <a:ext cx="158639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96" name="Ovale"/>
          <p:cNvSpPr/>
          <p:nvPr/>
        </p:nvSpPr>
        <p:spPr>
          <a:xfrm>
            <a:off x="2741251" y="3488364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97" name="Ovale"/>
          <p:cNvSpPr/>
          <p:nvPr/>
        </p:nvSpPr>
        <p:spPr>
          <a:xfrm>
            <a:off x="3124792" y="2937096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98" name="Ovale"/>
          <p:cNvSpPr/>
          <p:nvPr/>
        </p:nvSpPr>
        <p:spPr>
          <a:xfrm>
            <a:off x="3754778" y="3488364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99" name="Ovale"/>
          <p:cNvSpPr/>
          <p:nvPr/>
        </p:nvSpPr>
        <p:spPr>
          <a:xfrm>
            <a:off x="2828374" y="4720796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00" name="Ovale"/>
          <p:cNvSpPr/>
          <p:nvPr/>
        </p:nvSpPr>
        <p:spPr>
          <a:xfrm>
            <a:off x="2716389" y="4057542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01" name="Ovale"/>
          <p:cNvSpPr/>
          <p:nvPr/>
        </p:nvSpPr>
        <p:spPr>
          <a:xfrm>
            <a:off x="3505946" y="4619647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02" name="Ovale"/>
          <p:cNvSpPr/>
          <p:nvPr/>
        </p:nvSpPr>
        <p:spPr>
          <a:xfrm>
            <a:off x="3505946" y="3861448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03" name="Edge"/>
          <p:cNvSpPr txBox="1"/>
          <p:nvPr/>
        </p:nvSpPr>
        <p:spPr>
          <a:xfrm>
            <a:off x="780191" y="3751464"/>
            <a:ext cx="723237" cy="365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6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Edge</a:t>
            </a:r>
          </a:p>
        </p:txBody>
      </p:sp>
      <p:sp>
        <p:nvSpPr>
          <p:cNvPr id="404" name="Quad"/>
          <p:cNvSpPr txBox="1"/>
          <p:nvPr/>
        </p:nvSpPr>
        <p:spPr>
          <a:xfrm>
            <a:off x="1876761" y="4182530"/>
            <a:ext cx="723237" cy="365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6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Quad</a:t>
            </a:r>
          </a:p>
        </p:txBody>
      </p:sp>
      <p:sp>
        <p:nvSpPr>
          <p:cNvPr id="405" name="Triangle"/>
          <p:cNvSpPr txBox="1"/>
          <p:nvPr/>
        </p:nvSpPr>
        <p:spPr>
          <a:xfrm>
            <a:off x="1672524" y="3288876"/>
            <a:ext cx="988743" cy="365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6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Triangle</a:t>
            </a:r>
          </a:p>
        </p:txBody>
      </p:sp>
      <p:sp>
        <p:nvSpPr>
          <p:cNvPr id="406" name="Hexahedron"/>
          <p:cNvSpPr txBox="1"/>
          <p:nvPr/>
        </p:nvSpPr>
        <p:spPr>
          <a:xfrm>
            <a:off x="4758954" y="4157690"/>
            <a:ext cx="1522929" cy="348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6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Hexahedron</a:t>
            </a:r>
          </a:p>
        </p:txBody>
      </p:sp>
      <p:sp>
        <p:nvSpPr>
          <p:cNvPr id="407" name="Tetrahedron"/>
          <p:cNvSpPr txBox="1"/>
          <p:nvPr/>
        </p:nvSpPr>
        <p:spPr>
          <a:xfrm>
            <a:off x="4758954" y="3305209"/>
            <a:ext cx="1522929" cy="348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>
            <a:lvl1pPr algn="ctr" defTabSz="342900">
              <a:spcBef>
                <a:spcPts val="700"/>
              </a:spcBef>
              <a:defRPr sz="16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Tetrahedron</a:t>
            </a:r>
          </a:p>
        </p:txBody>
      </p:sp>
      <p:sp>
        <p:nvSpPr>
          <p:cNvPr id="408" name="Ligne"/>
          <p:cNvSpPr/>
          <p:nvPr/>
        </p:nvSpPr>
        <p:spPr>
          <a:xfrm flipV="1">
            <a:off x="6513968" y="4477701"/>
            <a:ext cx="175460" cy="587713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09" name="Ligne"/>
          <p:cNvSpPr/>
          <p:nvPr/>
        </p:nvSpPr>
        <p:spPr>
          <a:xfrm>
            <a:off x="6500340" y="5064442"/>
            <a:ext cx="770992" cy="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10" name="Ligne"/>
          <p:cNvSpPr/>
          <p:nvPr/>
        </p:nvSpPr>
        <p:spPr>
          <a:xfrm flipV="1">
            <a:off x="7230289" y="4471683"/>
            <a:ext cx="125292" cy="607558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11" name="Ligne"/>
          <p:cNvSpPr/>
          <p:nvPr/>
        </p:nvSpPr>
        <p:spPr>
          <a:xfrm>
            <a:off x="6688467" y="4430434"/>
            <a:ext cx="697707" cy="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12" name="Ovale"/>
          <p:cNvSpPr/>
          <p:nvPr/>
        </p:nvSpPr>
        <p:spPr>
          <a:xfrm>
            <a:off x="6422169" y="4991726"/>
            <a:ext cx="158639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3" name="Ovale"/>
          <p:cNvSpPr/>
          <p:nvPr/>
        </p:nvSpPr>
        <p:spPr>
          <a:xfrm>
            <a:off x="6608841" y="4357719"/>
            <a:ext cx="158640" cy="145431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4" name="Ovale"/>
          <p:cNvSpPr/>
          <p:nvPr/>
        </p:nvSpPr>
        <p:spPr>
          <a:xfrm>
            <a:off x="7150748" y="4991726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5" name="Ovale"/>
          <p:cNvSpPr/>
          <p:nvPr/>
        </p:nvSpPr>
        <p:spPr>
          <a:xfrm>
            <a:off x="7282490" y="4357719"/>
            <a:ext cx="158640" cy="145431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6" name="Ligne"/>
          <p:cNvSpPr/>
          <p:nvPr/>
        </p:nvSpPr>
        <p:spPr>
          <a:xfrm>
            <a:off x="6342569" y="3483093"/>
            <a:ext cx="1140282" cy="11209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17" name="Ovale"/>
          <p:cNvSpPr/>
          <p:nvPr/>
        </p:nvSpPr>
        <p:spPr>
          <a:xfrm>
            <a:off x="6264528" y="3408360"/>
            <a:ext cx="158639" cy="145431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8" name="Ovale"/>
          <p:cNvSpPr/>
          <p:nvPr/>
        </p:nvSpPr>
        <p:spPr>
          <a:xfrm>
            <a:off x="7401051" y="3519116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19" name="Ovale"/>
          <p:cNvSpPr/>
          <p:nvPr/>
        </p:nvSpPr>
        <p:spPr>
          <a:xfrm>
            <a:off x="6752632" y="2730888"/>
            <a:ext cx="158639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20" name="Ligne"/>
          <p:cNvSpPr/>
          <p:nvPr/>
        </p:nvSpPr>
        <p:spPr>
          <a:xfrm>
            <a:off x="6500340" y="4561998"/>
            <a:ext cx="770992" cy="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1" name="Ligne"/>
          <p:cNvSpPr/>
          <p:nvPr/>
        </p:nvSpPr>
        <p:spPr>
          <a:xfrm>
            <a:off x="6688467" y="3927991"/>
            <a:ext cx="697707" cy="1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2" name="Ovale"/>
          <p:cNvSpPr/>
          <p:nvPr/>
        </p:nvSpPr>
        <p:spPr>
          <a:xfrm>
            <a:off x="6608841" y="3855275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23" name="Ovale"/>
          <p:cNvSpPr/>
          <p:nvPr/>
        </p:nvSpPr>
        <p:spPr>
          <a:xfrm>
            <a:off x="7282490" y="3855275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24" name="Ligne"/>
          <p:cNvSpPr/>
          <p:nvPr/>
        </p:nvSpPr>
        <p:spPr>
          <a:xfrm flipV="1">
            <a:off x="6513968" y="3975258"/>
            <a:ext cx="175460" cy="587712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5" name="Ligne"/>
          <p:cNvSpPr/>
          <p:nvPr/>
        </p:nvSpPr>
        <p:spPr>
          <a:xfrm flipV="1">
            <a:off x="7230289" y="3969239"/>
            <a:ext cx="125292" cy="607558"/>
          </a:xfrm>
          <a:prstGeom prst="line">
            <a:avLst/>
          </a:prstGeom>
          <a:ln w="38100" cap="rnd">
            <a:solidFill>
              <a:srgbClr val="CE372C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6" name="Ovale"/>
          <p:cNvSpPr/>
          <p:nvPr/>
        </p:nvSpPr>
        <p:spPr>
          <a:xfrm>
            <a:off x="6422169" y="4489282"/>
            <a:ext cx="158639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427" name="Ovale"/>
          <p:cNvSpPr/>
          <p:nvPr/>
        </p:nvSpPr>
        <p:spPr>
          <a:xfrm>
            <a:off x="7150748" y="4489282"/>
            <a:ext cx="158640" cy="145432"/>
          </a:xfrm>
          <a:prstGeom prst="ellipse">
            <a:avLst/>
          </a:prstGeom>
          <a:solidFill>
            <a:srgbClr val="CE372C"/>
          </a:solidFill>
          <a:ln w="12700" cap="rnd">
            <a:solidFill>
              <a:srgbClr val="DDDDDD"/>
            </a:solidFill>
            <a:bevel/>
          </a:ln>
          <a:effectLst>
            <a:outerShdw sx="100000" sy="100000" kx="0" ky="0" algn="b" rotWithShape="0" blurRad="25400" dist="12700" dir="5400000">
              <a:srgbClr val="000000">
                <a:alpha val="45000"/>
              </a:srgbClr>
            </a:outerShdw>
          </a:effectLst>
        </p:spPr>
        <p:txBody>
          <a:bodyPr lIns="34289" tIns="34289" rIns="34289" bIns="34289" anchor="ctr"/>
          <a:lstStyle/>
          <a:p>
            <a:pPr defTabSz="685800">
              <a:defRPr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after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after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ntr" nodeType="after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afterEffect" presetSubtype="0" presetID="1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Class="entr" nodeType="afterEffect" presetSubtype="0" presetID="1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after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Class="entr" nodeType="afterEffect" presetSubtype="0" presetID="1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afterEffect" presetSubtype="0" presetID="1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Class="entr" nodeType="afterEffect" presetSubtype="0" presetID="1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ntr" nodeType="afterEffect" presetSubtype="0" presetID="1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ntr" nodeType="afterEffect" presetSubtype="0" presetID="1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Class="entr" nodeType="afterEffect" presetSubtype="0" presetID="1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Class="entr" nodeType="afterEffect" presetSubtype="0" presetID="1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Class="entr" nodeType="after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Class="entr" nodeType="afterEffect" presetSubtype="0" presetID="1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Class="entr" nodeType="afterEffect" presetSubtype="0" presetID="1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Class="entr" nodeType="afterEffect" presetSubtype="0" presetID="1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afterEffect" presetSubtype="0" presetID="1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Class="entr" nodeType="afterEffect" presetSubtype="0" presetID="1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Class="entr" nodeType="afterEffect" presetSubtype="0" presetID="1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Class="entr" nodeType="afterEffect" presetSubtype="0" presetID="1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Class="entr" nodeType="afterEffect" presetSubtype="0" presetID="1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Class="entr" nodeType="afterEffect" presetSubtype="0" presetID="1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Class="entr" nodeType="afterEffect" presetSubtype="0" presetID="1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Class="entr" nodeType="afterEffect" presetSubtype="0" presetID="1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Class="entr" nodeType="afterEffect" presetSubtype="0" presetID="1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Class="entr" nodeType="afterEffect" presetSubtype="0" presetID="1" grpId="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Class="entr" nodeType="afterEffect" presetSubtype="0" presetID="1" grpId="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Class="entr" nodeType="afterEffect" presetSubtype="0" presetID="1" grpId="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Class="entr" nodeType="afterEffect" presetSubtype="0" presetID="1" grpId="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8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Class="entr" nodeType="afterEffect" presetSubtype="0" presetID="1" grpId="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1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Class="entr" nodeType="afterEffect" presetSubtype="0" presetID="1" grpId="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Class="entr" nodeType="afterEffect" presetSubtype="0" presetID="1" grpId="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7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Class="entr" nodeType="afterEffect" presetSubtype="0" presetID="1" grpId="4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Class="entr" nodeType="afterEffect" presetSubtype="0" presetID="1" grpId="5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3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Class="entr" nodeType="afterEffect" presetSubtype="0" presetID="1" grpId="5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6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Class="entr" nodeType="afterEffect" presetSubtype="0" presetID="1" grpId="5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4" grpId="27"/>
      <p:bldP build="whole" bldLvl="1" animBg="1" rev="0" advAuto="0" spid="382" grpId="8"/>
      <p:bldP build="whole" bldLvl="1" animBg="1" rev="0" advAuto="0" spid="406" grpId="26"/>
      <p:bldP build="whole" bldLvl="1" animBg="1" rev="0" advAuto="0" spid="398" grpId="15"/>
      <p:bldP build="whole" bldLvl="1" animBg="1" rev="0" advAuto="0" spid="423" grpId="21"/>
      <p:bldP build="whole" bldLvl="1" animBg="1" rev="0" advAuto="0" spid="389" grpId="37"/>
      <p:bldP build="whole" bldLvl="1" animBg="1" rev="0" advAuto="0" spid="426" grpId="38"/>
      <p:bldP build="whole" bldLvl="1" animBg="1" rev="0" advAuto="0" spid="393" grpId="40"/>
      <p:bldP build="whole" bldLvl="1" animBg="1" rev="0" advAuto="0" spid="410" grpId="47"/>
      <p:bldP build="whole" bldLvl="1" animBg="1" rev="0" advAuto="0" spid="402" grpId="22"/>
      <p:bldP build="whole" bldLvl="1" animBg="1" rev="0" advAuto="0" spid="378" grpId="29"/>
      <p:bldP build="whole" bldLvl="1" animBg="1" rev="0" advAuto="0" spid="383" grpId="2"/>
      <p:bldP build="whole" bldLvl="1" animBg="1" rev="0" advAuto="0" spid="401" grpId="42"/>
      <p:bldP build="whole" bldLvl="1" animBg="1" rev="0" advAuto="0" spid="414" grpId="51"/>
      <p:bldP build="whole" bldLvl="1" animBg="1" rev="0" advAuto="0" spid="416" grpId="17"/>
      <p:bldP build="whole" bldLvl="1" animBg="1" rev="0" advAuto="0" spid="415" grpId="35"/>
      <p:bldP build="whole" bldLvl="1" animBg="1" rev="0" advAuto="0" spid="411" grpId="36"/>
      <p:bldP build="whole" bldLvl="1" animBg="1" rev="0" advAuto="0" spid="387" grpId="18"/>
      <p:bldP build="whole" bldLvl="1" animBg="1" rev="0" advAuto="0" spid="405" grpId="11"/>
      <p:bldP build="whole" bldLvl="1" animBg="1" rev="0" advAuto="0" spid="380" grpId="3"/>
      <p:bldP build="whole" bldLvl="1" animBg="1" rev="0" advAuto="0" spid="427" grpId="39"/>
      <p:bldP build="whole" bldLvl="1" animBg="1" rev="0" advAuto="0" spid="403" grpId="19"/>
      <p:bldP build="whole" bldLvl="1" animBg="1" rev="0" advAuto="0" spid="417" grpId="13"/>
      <p:bldP build="whole" bldLvl="1" animBg="1" rev="0" advAuto="0" spid="388" grpId="10"/>
      <p:bldP build="whole" bldLvl="1" animBg="1" rev="0" advAuto="0" spid="424" grpId="30"/>
      <p:bldP build="whole" bldLvl="1" animBg="1" rev="0" advAuto="0" spid="394" grpId="43"/>
      <p:bldP build="whole" bldLvl="1" animBg="1" rev="0" advAuto="0" spid="390" grpId="45"/>
      <p:bldP build="whole" bldLvl="1" animBg="1" rev="0" advAuto="0" spid="384" grpId="6"/>
      <p:bldP build="whole" bldLvl="1" animBg="1" rev="0" advAuto="0" spid="396" grpId="14"/>
      <p:bldP build="whole" bldLvl="1" animBg="1" rev="0" advAuto="0" spid="395" grpId="32"/>
      <p:bldP build="whole" bldLvl="1" animBg="1" rev="0" advAuto="0" spid="391" grpId="33"/>
      <p:bldP build="whole" bldLvl="1" animBg="1" rev="0" advAuto="0" spid="421" grpId="23"/>
      <p:bldP build="whole" bldLvl="1" animBg="1" rev="0" advAuto="0" spid="385" grpId="5"/>
      <p:bldP build="whole" bldLvl="1" animBg="1" rev="0" advAuto="0" spid="407" grpId="12"/>
      <p:bldP build="whole" bldLvl="1" animBg="1" rev="0" advAuto="0" spid="420" grpId="41"/>
      <p:bldP build="whole" bldLvl="1" animBg="1" rev="0" advAuto="0" spid="397" grpId="4"/>
      <p:bldP build="whole" bldLvl="1" animBg="1" rev="0" advAuto="0" spid="392" grpId="24"/>
      <p:bldP build="whole" bldLvl="1" animBg="1" rev="0" advAuto="0" spid="408" grpId="46"/>
      <p:bldP build="whole" bldLvl="1" animBg="1" rev="0" advAuto="0" spid="376" grpId="48"/>
      <p:bldP build="whole" bldLvl="1" animBg="1" rev="0" advAuto="0" spid="400" grpId="25"/>
      <p:bldP build="whole" bldLvl="1" animBg="1" rev="0" advAuto="0" spid="425" grpId="31"/>
      <p:bldP build="whole" bldLvl="1" animBg="1" rev="0" advAuto="0" spid="418" grpId="16"/>
      <p:bldP build="whole" bldLvl="1" animBg="1" rev="0" advAuto="0" spid="413" grpId="34"/>
      <p:bldP build="whole" bldLvl="1" animBg="1" rev="0" advAuto="0" spid="381" grpId="7"/>
      <p:bldP build="whole" bldLvl="1" animBg="1" rev="0" advAuto="0" spid="419" grpId="1"/>
      <p:bldP build="whole" bldLvl="1" animBg="1" rev="0" advAuto="0" spid="399" grpId="44"/>
      <p:bldP build="whole" bldLvl="1" animBg="1" rev="0" advAuto="0" spid="422" grpId="20"/>
      <p:bldP build="whole" bldLvl="1" animBg="1" rev="0" advAuto="0" spid="379" grpId="49"/>
      <p:bldP build="whole" bldLvl="1" animBg="1" rev="0" advAuto="0" spid="412" grpId="50"/>
      <p:bldP build="whole" bldLvl="1" animBg="1" rev="0" advAuto="0" spid="377" grpId="28"/>
      <p:bldP build="whole" bldLvl="1" animBg="1" rev="0" advAuto="0" spid="386" grpId="9"/>
      <p:bldP build="whole" bldLvl="1" animBg="1" rev="0" advAuto="0" spid="409" grpId="5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ossible different topology for each representation (physics, visual, collision)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Possible different topology</a:t>
            </a:r>
            <a:br/>
            <a:r>
              <a:t>for each representation (physics, visual, collision)</a:t>
            </a:r>
          </a:p>
          <a:p>
            <a:pPr/>
            <a:r>
              <a:t>Mappings links them</a:t>
            </a:r>
          </a:p>
        </p:txBody>
      </p:sp>
      <p:sp>
        <p:nvSpPr>
          <p:cNvPr id="430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pic>
        <p:nvPicPr>
          <p:cNvPr id="4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4659" y="3104743"/>
            <a:ext cx="1950234" cy="1417589"/>
          </a:xfrm>
          <a:prstGeom prst="rect">
            <a:avLst/>
          </a:prstGeom>
          <a:ln w="12700">
            <a:miter lim="400000"/>
          </a:ln>
        </p:spPr>
      </p:pic>
      <p:pic>
        <p:nvPicPr>
          <p:cNvPr id="43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81600" y="3104743"/>
            <a:ext cx="2179104" cy="1417589"/>
          </a:xfrm>
          <a:prstGeom prst="rect">
            <a:avLst/>
          </a:prstGeom>
          <a:ln w="12700">
            <a:miter lim="400000"/>
          </a:ln>
        </p:spPr>
      </p:pic>
      <p:pic>
        <p:nvPicPr>
          <p:cNvPr id="43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58976" y="3104743"/>
            <a:ext cx="2180364" cy="1417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ollision model = geometrical representation supporting collisions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Collision model</a:t>
            </a:r>
            <a:br/>
            <a:r>
              <a:t>= geometrical representation supporting collisions</a:t>
            </a:r>
          </a:p>
          <a:p>
            <a:pPr/>
            <a:r>
              <a:t>Implemented models</a:t>
            </a:r>
          </a:p>
          <a:p>
            <a:pPr lvl="1" marL="939800" indent="-342900">
              <a:buChar char="●"/>
            </a:pPr>
            <a:r>
              <a:t>sphere</a:t>
            </a:r>
          </a:p>
          <a:p>
            <a:pPr lvl="1" marL="939800" indent="-342900">
              <a:buChar char="●"/>
            </a:pPr>
            <a:r>
              <a:t>triangle</a:t>
            </a:r>
          </a:p>
          <a:p>
            <a:pPr lvl="1" marL="939800" indent="-342900">
              <a:buChar char="●"/>
            </a:pPr>
            <a:r>
              <a:t>point</a:t>
            </a:r>
          </a:p>
          <a:p>
            <a:pPr lvl="1" marL="939800" indent="-342900">
              <a:buChar char="●"/>
            </a:pPr>
            <a:r>
              <a:t>line</a:t>
            </a:r>
          </a:p>
          <a:p>
            <a:pPr lvl="1" marL="939800" indent="-342900">
              <a:buChar char="●"/>
            </a:pPr>
            <a:r>
              <a:t>oriented bounding box</a:t>
            </a:r>
          </a:p>
        </p:txBody>
      </p:sp>
      <p:sp>
        <p:nvSpPr>
          <p:cNvPr id="436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pic>
        <p:nvPicPr>
          <p:cNvPr id="4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64432" y="2466426"/>
            <a:ext cx="2443346" cy="22128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ollision in 3 steps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Collision in 3 steps</a:t>
            </a:r>
          </a:p>
          <a:p>
            <a:pPr lvl="1" marL="939800" indent="-342900">
              <a:buChar char="●"/>
            </a:pPr>
            <a:r>
              <a:t>Broad phase</a:t>
            </a:r>
            <a:br/>
            <a:r>
              <a:t>=  intersection of bounding boxes (pairs)</a:t>
            </a:r>
          </a:p>
          <a:p>
            <a:pPr/>
          </a:p>
          <a:p>
            <a:pPr lvl="1" marL="939800" indent="-342900">
              <a:buChar char="●"/>
            </a:pPr>
            <a:r>
              <a:t>Narrow phase</a:t>
            </a:r>
            <a:br/>
            <a:r>
              <a:t>=  computation of intersection</a:t>
            </a:r>
            <a:br/>
            <a:r>
              <a:t>    (descending hierarchy)</a:t>
            </a:r>
          </a:p>
          <a:p>
            <a:pPr/>
          </a:p>
          <a:p>
            <a:pPr lvl="1" marL="939800" indent="-342900">
              <a:buChar char="●"/>
            </a:pPr>
            <a:r>
              <a:t>Response</a:t>
            </a:r>
          </a:p>
        </p:txBody>
      </p:sp>
      <p:sp>
        <p:nvSpPr>
          <p:cNvPr id="440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pic>
        <p:nvPicPr>
          <p:cNvPr id="4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0524" y="3409856"/>
            <a:ext cx="1244688" cy="1398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4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80138" y="1170329"/>
            <a:ext cx="2185461" cy="2035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xit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2" grpId="1"/>
      <p:bldP build="whole" bldLvl="1" animBg="1" rev="0" advAuto="0" spid="441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ession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Session 2</a:t>
            </a:r>
          </a:p>
        </p:txBody>
      </p:sp>
      <p:sp>
        <p:nvSpPr>
          <p:cNvPr id="157" name="11:00 am to 11:30 am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1479" indent="-308609" defTabSz="822959">
              <a:buSzPts val="1600"/>
              <a:defRPr sz="1619"/>
            </a:pPr>
            <a:r>
              <a:t>11:00 am to 11:30 am: </a:t>
            </a:r>
          </a:p>
          <a:p>
            <a:pPr marL="0" indent="102869" defTabSz="822959">
              <a:buSzTx/>
              <a:buNone/>
              <a:defRPr sz="1619"/>
            </a:pPr>
            <a:r>
              <a:t>Objectives of the tutorial and </a:t>
            </a:r>
            <a:r>
              <a:rPr b="1"/>
              <a:t>theoretical concepts</a:t>
            </a:r>
            <a:r>
              <a:t> (presentation)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11:30 am to 12:00 am: </a:t>
            </a:r>
          </a:p>
          <a:p>
            <a:pPr marL="0" indent="102869" defTabSz="822959">
              <a:buSzTx/>
              <a:buNone/>
              <a:defRPr sz="1619"/>
            </a:pPr>
            <a:r>
              <a:t>Modeling with FEM, placement of the servomotors (practice)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12:00 am to 12:30 am: </a:t>
            </a:r>
          </a:p>
          <a:p>
            <a:pPr marL="0" indent="102869" defTabSz="822959">
              <a:buSzTx/>
              <a:buNone/>
              <a:defRPr sz="1619"/>
            </a:pPr>
            <a:r>
              <a:t>Deformable-Rigid coupling (presentation &amp; practice)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12:30 am to 1:00 pm: </a:t>
            </a:r>
          </a:p>
          <a:p>
            <a:pPr marL="0" indent="102869" defTabSz="822959">
              <a:buSzTx/>
              <a:buNone/>
              <a:defRPr sz="1619"/>
            </a:pPr>
            <a:r>
              <a:t>Contact modeling (presentation &amp; practice)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Collision in 3 steps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Collision in 3 steps</a:t>
            </a:r>
          </a:p>
          <a:p>
            <a:pPr lvl="1" marL="939800" indent="-342900">
              <a:buChar char="●"/>
            </a:pPr>
            <a:r>
              <a:t>Broad phase</a:t>
            </a:r>
            <a:br/>
            <a:r>
              <a:t>=  intersection of bounding boxes (pairs)</a:t>
            </a:r>
          </a:p>
          <a:p>
            <a:pPr/>
          </a:p>
          <a:p>
            <a:pPr lvl="1" marL="939800" indent="-342900">
              <a:buChar char="●"/>
            </a:pPr>
            <a:r>
              <a:t>Narrow phase</a:t>
            </a:r>
            <a:br/>
            <a:r>
              <a:t>=  computation of intersection</a:t>
            </a:r>
            <a:br/>
            <a:r>
              <a:t>    (descending hierarchy)</a:t>
            </a:r>
          </a:p>
          <a:p>
            <a:pPr/>
          </a:p>
          <a:p>
            <a:pPr lvl="1" marL="939800" indent="-342900">
              <a:buChar char="●"/>
            </a:pPr>
            <a:r>
              <a:t>Response</a:t>
            </a:r>
          </a:p>
        </p:txBody>
      </p:sp>
      <p:sp>
        <p:nvSpPr>
          <p:cNvPr id="445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446" name="Ligne"/>
          <p:cNvSpPr/>
          <p:nvPr/>
        </p:nvSpPr>
        <p:spPr>
          <a:xfrm>
            <a:off x="4456098" y="2918816"/>
            <a:ext cx="1875657" cy="1"/>
          </a:xfrm>
          <a:prstGeom prst="line">
            <a:avLst/>
          </a:prstGeom>
          <a:ln w="25400" cap="rnd">
            <a:solidFill>
              <a:srgbClr val="DDDDDD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47" name="Discret intersection method…"/>
          <p:cNvSpPr txBox="1"/>
          <p:nvPr/>
        </p:nvSpPr>
        <p:spPr>
          <a:xfrm>
            <a:off x="6414830" y="1539092"/>
            <a:ext cx="2613123" cy="2349876"/>
          </a:xfrm>
          <a:prstGeom prst="rect">
            <a:avLst/>
          </a:prstGeom>
          <a:ln w="12700">
            <a:solidFill>
              <a:srgbClr val="91919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244928" indent="-244928" defTabSz="342900">
              <a:spcBef>
                <a:spcPts val="2200"/>
              </a:spcBef>
              <a:buClr>
                <a:srgbClr val="999999"/>
              </a:buClr>
              <a:buSzPct val="80000"/>
              <a:buChar char=""/>
              <a:defRPr sz="20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Discret intersection method</a:t>
            </a:r>
          </a:p>
          <a:p>
            <a:pPr marL="244928" indent="-244928" defTabSz="342900">
              <a:spcBef>
                <a:spcPts val="2200"/>
              </a:spcBef>
              <a:buClr>
                <a:srgbClr val="999999"/>
              </a:buClr>
              <a:buSzPct val="80000"/>
              <a:buChar char=""/>
              <a:defRPr sz="20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Layer depth image</a:t>
            </a:r>
          </a:p>
          <a:p>
            <a:pPr marL="244928" indent="-244928" defTabSz="342900">
              <a:spcBef>
                <a:spcPts val="2200"/>
              </a:spcBef>
              <a:buClr>
                <a:srgbClr val="999999"/>
              </a:buClr>
              <a:buSzPct val="80000"/>
              <a:buChar char=""/>
              <a:defRPr sz="20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Distance maps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7" grpId="3"/>
      <p:bldP build="whole" bldLvl="1" animBg="1" rev="0" advAuto="0" spid="446" grpId="2"/>
      <p:bldP build="whole" bldLvl="1" animBg="1" rev="0" advAuto="0" spid="446" grpId="4"/>
      <p:bldP build="whole" bldLvl="1" animBg="1" rev="0" advAuto="0" spid="447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ollision in 3 steps…"/>
          <p:cNvSpPr txBox="1"/>
          <p:nvPr>
            <p:ph type="body" idx="1"/>
          </p:nvPr>
        </p:nvSpPr>
        <p:spPr>
          <a:xfrm>
            <a:off x="311699" y="1266325"/>
            <a:ext cx="8741264" cy="3048108"/>
          </a:xfrm>
          <a:prstGeom prst="rect">
            <a:avLst/>
          </a:prstGeom>
        </p:spPr>
        <p:txBody>
          <a:bodyPr/>
          <a:lstStyle/>
          <a:p>
            <a:pPr/>
            <a:r>
              <a:t>Collision in 3 steps</a:t>
            </a:r>
          </a:p>
          <a:p>
            <a:pPr lvl="1" marL="939800" indent="-342900">
              <a:buChar char="●"/>
            </a:pPr>
            <a:r>
              <a:t>Broad phase</a:t>
            </a:r>
            <a:br/>
            <a:r>
              <a:t>=  intersection of bounding boxes (pairs)</a:t>
            </a:r>
          </a:p>
          <a:p>
            <a:pPr/>
          </a:p>
          <a:p>
            <a:pPr lvl="1" marL="939800" indent="-342900">
              <a:buChar char="●"/>
            </a:pPr>
            <a:r>
              <a:t>Narrow phase</a:t>
            </a:r>
            <a:br/>
            <a:r>
              <a:t>=  computation of intersection</a:t>
            </a:r>
            <a:br/>
            <a:r>
              <a:t>    (descending hierarchy)</a:t>
            </a:r>
          </a:p>
          <a:p>
            <a:pPr/>
          </a:p>
          <a:p>
            <a:pPr lvl="1" marL="939800" indent="-342900">
              <a:buChar char="●"/>
            </a:pPr>
            <a:r>
              <a:t>Response</a:t>
            </a:r>
          </a:p>
        </p:txBody>
      </p:sp>
      <p:sp>
        <p:nvSpPr>
          <p:cNvPr id="450" name="Main principles of SOFA :: main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main components</a:t>
            </a:r>
          </a:p>
        </p:txBody>
      </p:sp>
      <p:sp>
        <p:nvSpPr>
          <p:cNvPr id="451" name="Ligne"/>
          <p:cNvSpPr/>
          <p:nvPr/>
        </p:nvSpPr>
        <p:spPr>
          <a:xfrm>
            <a:off x="4456098" y="4061816"/>
            <a:ext cx="1875658" cy="1"/>
          </a:xfrm>
          <a:prstGeom prst="line">
            <a:avLst/>
          </a:prstGeom>
          <a:ln w="25400" cap="rnd">
            <a:solidFill>
              <a:srgbClr val="DDDDDD"/>
            </a:solidFill>
            <a:bevel/>
          </a:ln>
        </p:spPr>
        <p:txBody>
          <a:bodyPr lIns="34289" tIns="34289" rIns="34289" bIns="34289"/>
          <a:lstStyle/>
          <a:p>
            <a:pPr defTabSz="342900">
              <a:defRPr sz="9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52" name="Penalty methods…"/>
          <p:cNvSpPr txBox="1"/>
          <p:nvPr/>
        </p:nvSpPr>
        <p:spPr>
          <a:xfrm>
            <a:off x="6414830" y="3317092"/>
            <a:ext cx="2613123" cy="1398328"/>
          </a:xfrm>
          <a:prstGeom prst="rect">
            <a:avLst/>
          </a:prstGeom>
          <a:ln w="12700">
            <a:solidFill>
              <a:srgbClr val="91919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242479" indent="-242479" defTabSz="339470">
              <a:spcBef>
                <a:spcPts val="2200"/>
              </a:spcBef>
              <a:buClr>
                <a:srgbClr val="999999"/>
              </a:buClr>
              <a:buSzPct val="80000"/>
              <a:buChar char=""/>
              <a:defRPr sz="1979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Penalty methods</a:t>
            </a:r>
          </a:p>
          <a:p>
            <a:pPr marL="242479" indent="-242479" defTabSz="339470">
              <a:spcBef>
                <a:spcPts val="2200"/>
              </a:spcBef>
              <a:buClr>
                <a:srgbClr val="999999"/>
              </a:buClr>
              <a:buSzPct val="80000"/>
              <a:buChar char=""/>
              <a:defRPr sz="1979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Lagrange multiplier constraint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2" grpId="1"/>
      <p:bldP build="whole" bldLvl="1" animBg="1" rev="0" advAuto="0" spid="451" grpId="4"/>
      <p:bldP build="whole" bldLvl="1" animBg="1" rev="0" advAuto="0" spid="452" grpId="3"/>
      <p:bldP build="whole" bldLvl="1" animBg="1" rev="0" advAuto="0" spid="451" grpId="2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Main principles of SOFA ::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Features</a:t>
            </a:r>
          </a:p>
        </p:txBody>
      </p:sp>
      <p:sp>
        <p:nvSpPr>
          <p:cNvPr id="455" name="Mechanical mode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1479" indent="-308609" defTabSz="822959">
              <a:buSzPts val="1600"/>
              <a:defRPr b="1" sz="1619"/>
            </a:pPr>
            <a:r>
              <a:t>Mechanical models</a:t>
            </a:r>
          </a:p>
          <a:p>
            <a:pPr lvl="1" marL="845819" indent="-308609" defTabSz="822959">
              <a:buSzPts val="1600"/>
              <a:buChar char="●"/>
              <a:defRPr sz="1619"/>
            </a:pPr>
            <a:r>
              <a:t>Rigid bodies</a:t>
            </a:r>
          </a:p>
          <a:p>
            <a:pPr lvl="1" marL="845819" indent="-308609" defTabSz="822959">
              <a:buSzPts val="1600"/>
              <a:buChar char="●"/>
              <a:defRPr sz="1619"/>
            </a:pPr>
            <a:r>
              <a:t>Articulated rigid bodies</a:t>
            </a:r>
          </a:p>
          <a:p>
            <a:pPr lvl="1" marL="845819" indent="-308609" defTabSz="822959">
              <a:buSzPts val="1600"/>
              <a:buChar char="●"/>
              <a:defRPr sz="1619"/>
            </a:pPr>
            <a:r>
              <a:t>Deformable models 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FEM: 6 different models including MJED, Co-Rotational, TLED, in CPU and GPU versions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Spring-Mass model (CPU + GPU)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Grid-based deformable model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Beam model (for vessels, catheters, surgical thread, ...)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Shell model for hollow structures</a:t>
            </a:r>
          </a:p>
          <a:p>
            <a:pPr lvl="2" marL="1257300" indent="-308609" defTabSz="822959">
              <a:buSzPts val="1600"/>
              <a:buChar char="●"/>
              <a:defRPr sz="1619"/>
            </a:pPr>
            <a:r>
              <a:t>and several others…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Main principles of SOFA ::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Features</a:t>
            </a:r>
          </a:p>
        </p:txBody>
      </p:sp>
      <p:sp>
        <p:nvSpPr>
          <p:cNvPr id="458" name="Contact response &amp; interactio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Contact response &amp; interactions</a:t>
            </a:r>
          </a:p>
          <a:p>
            <a:pPr lvl="1" marL="939800" indent="-342900">
              <a:buChar char="●"/>
            </a:pPr>
            <a:r>
              <a:t>Penalty based approach for contacts : Explicit or Implicit integration</a:t>
            </a:r>
          </a:p>
          <a:p>
            <a:pPr lvl="1" marL="939800" indent="-342900">
              <a:buChar char="●"/>
            </a:pPr>
            <a:r>
              <a:t>Constraint based approach for contacts</a:t>
            </a:r>
          </a:p>
          <a:p>
            <a:pPr lvl="2" marL="1397000" indent="-342900">
              <a:buSzPts val="1500"/>
              <a:buChar char="●"/>
              <a:defRPr sz="1500"/>
            </a:pPr>
            <a:r>
              <a:t>Linear Complementarity Constraint (LCP) solvers for contacts, NLCP solvers for friction contacts</a:t>
            </a:r>
          </a:p>
          <a:p>
            <a:pPr lvl="2" marL="1397000" indent="-342900">
              <a:buSzPts val="1500"/>
              <a:buChar char="●"/>
              <a:defRPr sz="1500"/>
            </a:pPr>
            <a:r>
              <a:t>individual optimization for the computation of the contact response (depending of the mechanical model)</a:t>
            </a:r>
          </a:p>
          <a:p>
            <a:pPr lvl="1" marL="939800" indent="-342900">
              <a:buChar char="●"/>
            </a:pPr>
            <a:r>
              <a:t>Other type of interaction forces or constraints (attachement, sliding points...)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Main principles of SOFA ::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Features</a:t>
            </a:r>
          </a:p>
        </p:txBody>
      </p:sp>
      <p:sp>
        <p:nvSpPr>
          <p:cNvPr id="461" name="Solv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Solvers</a:t>
            </a:r>
          </a:p>
          <a:p>
            <a:pPr lvl="1" marL="939800" indent="-342900">
              <a:buChar char="●"/>
            </a:pPr>
            <a:r>
              <a:t>Different type of ODE Solvers: Explicit and Implicit Euler, Newmark scheme, Runge Kutta...</a:t>
            </a:r>
          </a:p>
          <a:p>
            <a:pPr lvl="1" marL="939800" indent="-342900">
              <a:buChar char="●"/>
            </a:pPr>
            <a:r>
              <a:t>Efficient solvers for linear matrix systems : (Preconditioned) conjugate gradient, direct solvers (sparse and band tri-diagonal systems), GPU-based solvers</a:t>
            </a:r>
          </a:p>
          <a:p>
            <a:pPr lvl="1" marL="939800" indent="-342900">
              <a:buChar char="●"/>
            </a:pPr>
            <a:r>
              <a:t>Multi-grid solvers for volume deformable objects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Main principles of SOFA ::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Features</a:t>
            </a:r>
          </a:p>
        </p:txBody>
      </p:sp>
      <p:sp>
        <p:nvSpPr>
          <p:cNvPr id="464" name="Python bind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Python</a:t>
            </a:r>
            <a:r>
              <a:t> </a:t>
            </a:r>
            <a:r>
              <a:rPr b="1"/>
              <a:t>binding</a:t>
            </a:r>
          </a:p>
          <a:p>
            <a:pPr lvl="1" marL="939800" indent="-342900">
              <a:buChar char="●"/>
            </a:pPr>
            <a:r>
              <a:t>on-the-fly modifications: data, object creations</a:t>
            </a:r>
          </a:p>
          <a:p>
            <a:pPr lvl="1" marL="939800" indent="-342900">
              <a:buChar char="●"/>
            </a:pPr>
            <a:r>
              <a:t>fast prototyping (w/o C++ skills)</a:t>
            </a:r>
          </a:p>
          <a:p>
            <a:pPr lvl="1" marL="939800" indent="-342900">
              <a:buChar char="●"/>
            </a:pPr>
            <a:r>
              <a:t>creation of « controllers » : script that take control of object in the simulation or define new user interactions (keyboard, mouse…)</a:t>
            </a:r>
          </a:p>
          <a:p>
            <a:pPr lvl="1" marL="939800" indent="-342900">
              <a:buChar char="●"/>
            </a:pPr>
            <a:r>
              <a:t>Creation of « prefab » </a:t>
            </a:r>
            <a:r>
              <a:rPr i="1"/>
              <a:t>(presentation during session 2)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Main principles of SOFA :: 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principles of SOFA :: conclusion</a:t>
            </a:r>
          </a:p>
        </p:txBody>
      </p:sp>
      <p:sp>
        <p:nvSpPr>
          <p:cNvPr id="467" name="High modularity…"/>
          <p:cNvSpPr txBox="1"/>
          <p:nvPr>
            <p:ph type="body" idx="1"/>
          </p:nvPr>
        </p:nvSpPr>
        <p:spPr>
          <a:xfrm>
            <a:off x="311699" y="1266325"/>
            <a:ext cx="8520602" cy="3548882"/>
          </a:xfrm>
          <a:prstGeom prst="rect">
            <a:avLst/>
          </a:prstGeom>
        </p:spPr>
        <p:txBody>
          <a:bodyPr/>
          <a:lstStyle/>
          <a:p>
            <a:pPr marL="443484" indent="-332613" defTabSz="886968">
              <a:buSzPts val="1700"/>
              <a:defRPr sz="1746"/>
            </a:pPr>
            <a:r>
              <a:t>High modularity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Efficiency of the implementation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Fast prototyping</a:t>
            </a:r>
          </a:p>
          <a:p>
            <a:pPr marL="443484" indent="-332613" defTabSz="886968">
              <a:buSzPts val="1700"/>
              <a:defRPr sz="1746"/>
            </a:pPr>
            <a:r>
              <a:t>Hierarchical description of models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Multimodel simulations using mappings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wide range of algorithms and solvers </a:t>
            </a:r>
          </a:p>
          <a:p>
            <a:pPr marL="443484" indent="-332613" defTabSz="886968">
              <a:buSzPts val="1700"/>
              <a:defRPr sz="1746"/>
            </a:pPr>
            <a:r>
              <a:t>More than a research project…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750, 000 lines of C++ / open-source / gitHub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cross-platform: Linux, Mac, Win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Importance of having a consortium with active support.</a:t>
            </a:r>
          </a:p>
          <a:p>
            <a:pPr lvl="1" marL="911605" indent="-332613" defTabSz="886968">
              <a:buSzPts val="1700"/>
              <a:buChar char="●"/>
              <a:defRPr sz="1746"/>
            </a:pPr>
            <a:r>
              <a:t>The bigger the community, the better…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470" name="Google Shape;194;p31"/>
          <p:cNvSpPr txBox="1"/>
          <p:nvPr>
            <p:ph type="body" sz="half" idx="1"/>
          </p:nvPr>
        </p:nvSpPr>
        <p:spPr>
          <a:xfrm>
            <a:off x="311699" y="1266325"/>
            <a:ext cx="8520602" cy="159736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Why composite mechanics ?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Soft robot can be composed of rigid sections (backbones)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Importance of computing the coupling between rigid parts and deformable parts.</a:t>
            </a:r>
          </a:p>
        </p:txBody>
      </p:sp>
      <p:sp>
        <p:nvSpPr>
          <p:cNvPr id="471" name="Figure"/>
          <p:cNvSpPr/>
          <p:nvPr/>
        </p:nvSpPr>
        <p:spPr>
          <a:xfrm>
            <a:off x="3022560" y="3176506"/>
            <a:ext cx="2005411" cy="1556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72" name="Deformable"/>
          <p:cNvSpPr txBox="1"/>
          <p:nvPr/>
        </p:nvSpPr>
        <p:spPr>
          <a:xfrm rot="19202585">
            <a:off x="3348253" y="3987811"/>
            <a:ext cx="931740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Deformable</a:t>
            </a:r>
          </a:p>
        </p:txBody>
      </p:sp>
      <p:grpSp>
        <p:nvGrpSpPr>
          <p:cNvPr id="475" name="Groupe"/>
          <p:cNvGrpSpPr/>
          <p:nvPr/>
        </p:nvGrpSpPr>
        <p:grpSpPr>
          <a:xfrm>
            <a:off x="4328318" y="3189490"/>
            <a:ext cx="694255" cy="785175"/>
            <a:chOff x="0" y="0"/>
            <a:chExt cx="694253" cy="785174"/>
          </a:xfrm>
        </p:grpSpPr>
        <p:sp>
          <p:nvSpPr>
            <p:cNvPr id="473" name="Figure"/>
            <p:cNvSpPr/>
            <p:nvPr/>
          </p:nvSpPr>
          <p:spPr>
            <a:xfrm>
              <a:off x="0" y="0"/>
              <a:ext cx="694254" cy="785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301" y="0"/>
                  </a:moveTo>
                  <a:lnTo>
                    <a:pt x="0" y="3625"/>
                  </a:lnTo>
                  <a:lnTo>
                    <a:pt x="14059" y="21600"/>
                  </a:lnTo>
                  <a:lnTo>
                    <a:pt x="21600" y="17997"/>
                  </a:lnTo>
                  <a:lnTo>
                    <a:pt x="8301" y="0"/>
                  </a:lnTo>
                  <a:close/>
                </a:path>
              </a:pathLst>
            </a:custGeom>
            <a:solidFill>
              <a:schemeClr val="accent2"/>
            </a:solidFill>
            <a:ln w="25400" cap="flat">
              <a:solidFill>
                <a:srgbClr val="006D4C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4" name="Rigid"/>
            <p:cNvSpPr txBox="1"/>
            <p:nvPr/>
          </p:nvSpPr>
          <p:spPr>
            <a:xfrm rot="3480000">
              <a:off x="148657" y="310645"/>
              <a:ext cx="417873" cy="1973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Rigid</a:t>
              </a:r>
            </a:p>
          </p:txBody>
        </p:sp>
      </p:grpSp>
      <p:sp>
        <p:nvSpPr>
          <p:cNvPr id="476" name="Figure"/>
          <p:cNvSpPr/>
          <p:nvPr/>
        </p:nvSpPr>
        <p:spPr>
          <a:xfrm>
            <a:off x="4499092" y="327985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77" name="Deformable"/>
          <p:cNvSpPr txBox="1"/>
          <p:nvPr/>
        </p:nvSpPr>
        <p:spPr>
          <a:xfrm rot="19202585">
            <a:off x="906470" y="3743971"/>
            <a:ext cx="931740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Deformable</a:t>
            </a:r>
          </a:p>
        </p:txBody>
      </p:sp>
      <p:sp>
        <p:nvSpPr>
          <p:cNvPr id="478" name="Ligne"/>
          <p:cNvSpPr/>
          <p:nvPr/>
        </p:nvSpPr>
        <p:spPr>
          <a:xfrm>
            <a:off x="2421043" y="4192358"/>
            <a:ext cx="344377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79" name="Figure"/>
          <p:cNvSpPr/>
          <p:nvPr/>
        </p:nvSpPr>
        <p:spPr>
          <a:xfrm>
            <a:off x="636657" y="3117292"/>
            <a:ext cx="2005411" cy="15563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80" name="Ligne"/>
          <p:cNvSpPr/>
          <p:nvPr/>
        </p:nvSpPr>
        <p:spPr>
          <a:xfrm flipV="1">
            <a:off x="8021320" y="359370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81" name="Cercle"/>
          <p:cNvSpPr/>
          <p:nvPr/>
        </p:nvSpPr>
        <p:spPr>
          <a:xfrm>
            <a:off x="7785100" y="32292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2" name="Cercle"/>
          <p:cNvSpPr/>
          <p:nvPr/>
        </p:nvSpPr>
        <p:spPr>
          <a:xfrm>
            <a:off x="7274559" y="345277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3" name="Cercle"/>
          <p:cNvSpPr/>
          <p:nvPr/>
        </p:nvSpPr>
        <p:spPr>
          <a:xfrm>
            <a:off x="7532668" y="38908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4" name="Cercle"/>
          <p:cNvSpPr/>
          <p:nvPr/>
        </p:nvSpPr>
        <p:spPr>
          <a:xfrm>
            <a:off x="8066068" y="36521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5" name="Cercle"/>
          <p:cNvSpPr/>
          <p:nvPr/>
        </p:nvSpPr>
        <p:spPr>
          <a:xfrm>
            <a:off x="7785100" y="435823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6" name="Cercle"/>
          <p:cNvSpPr/>
          <p:nvPr/>
        </p:nvSpPr>
        <p:spPr>
          <a:xfrm>
            <a:off x="8382803" y="412854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7" name="Cercle"/>
          <p:cNvSpPr/>
          <p:nvPr/>
        </p:nvSpPr>
        <p:spPr>
          <a:xfrm>
            <a:off x="8144043" y="4875403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8" name="Cercle"/>
          <p:cNvSpPr/>
          <p:nvPr/>
        </p:nvSpPr>
        <p:spPr>
          <a:xfrm>
            <a:off x="8677443" y="4613184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9" name="Ligne"/>
          <p:cNvSpPr/>
          <p:nvPr/>
        </p:nvSpPr>
        <p:spPr>
          <a:xfrm flipH="1" flipV="1">
            <a:off x="7558068" y="330007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90" name="Slave nodes"/>
          <p:cNvSpPr txBox="1"/>
          <p:nvPr/>
        </p:nvSpPr>
        <p:spPr>
          <a:xfrm>
            <a:off x="6588366" y="422071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75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493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58009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Hierarchical representation</a:t>
            </a:r>
          </a:p>
        </p:txBody>
      </p:sp>
      <p:sp>
        <p:nvSpPr>
          <p:cNvPr id="494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95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496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7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8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9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0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1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2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3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4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05" name="Slave nodes"/>
          <p:cNvSpPr txBox="1"/>
          <p:nvPr/>
        </p:nvSpPr>
        <p:spPr>
          <a:xfrm>
            <a:off x="1782686" y="3956555"/>
            <a:ext cx="991296" cy="19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506" name="Ligne"/>
          <p:cNvSpPr/>
          <p:nvPr/>
        </p:nvSpPr>
        <p:spPr>
          <a:xfrm flipV="1">
            <a:off x="8188076" y="347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07" name="Ligne"/>
          <p:cNvSpPr/>
          <p:nvPr/>
        </p:nvSpPr>
        <p:spPr>
          <a:xfrm flipH="1" flipV="1">
            <a:off x="7724824" y="53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08" name="Rigid Frame"/>
          <p:cNvSpPr/>
          <p:nvPr/>
        </p:nvSpPr>
        <p:spPr>
          <a:xfrm>
            <a:off x="7856978" y="895374"/>
            <a:ext cx="1060203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Frame</a:t>
            </a:r>
          </a:p>
        </p:txBody>
      </p:sp>
      <p:sp>
        <p:nvSpPr>
          <p:cNvPr id="509" name="Ligne"/>
          <p:cNvSpPr/>
          <p:nvPr/>
        </p:nvSpPr>
        <p:spPr>
          <a:xfrm flipV="1">
            <a:off x="8387080" y="1345012"/>
            <a:ext cx="1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10" name="Slave nodes"/>
          <p:cNvSpPr/>
          <p:nvPr/>
        </p:nvSpPr>
        <p:spPr>
          <a:xfrm>
            <a:off x="7755379" y="2373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519" name="Groupe"/>
          <p:cNvGrpSpPr/>
          <p:nvPr/>
        </p:nvGrpSpPr>
        <p:grpSpPr>
          <a:xfrm>
            <a:off x="6995159" y="2296930"/>
            <a:ext cx="607868" cy="707401"/>
            <a:chOff x="0" y="0"/>
            <a:chExt cx="607866" cy="707399"/>
          </a:xfrm>
        </p:grpSpPr>
        <p:sp>
          <p:nvSpPr>
            <p:cNvPr id="511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2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3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4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5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6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7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18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520" name="Rigid Mapping"/>
          <p:cNvSpPr txBox="1"/>
          <p:nvPr/>
        </p:nvSpPr>
        <p:spPr>
          <a:xfrm>
            <a:off x="7857990" y="2755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523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58009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Hierarchical representation</a:t>
            </a:r>
          </a:p>
        </p:txBody>
      </p:sp>
      <p:sp>
        <p:nvSpPr>
          <p:cNvPr id="524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25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26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27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28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29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0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1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2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3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4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35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536" name="Ligne"/>
          <p:cNvSpPr/>
          <p:nvPr/>
        </p:nvSpPr>
        <p:spPr>
          <a:xfrm flipV="1">
            <a:off x="8188076" y="347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37" name="Ligne"/>
          <p:cNvSpPr/>
          <p:nvPr/>
        </p:nvSpPr>
        <p:spPr>
          <a:xfrm flipH="1" flipV="1">
            <a:off x="7724824" y="53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38" name="Rigid Frame"/>
          <p:cNvSpPr/>
          <p:nvPr/>
        </p:nvSpPr>
        <p:spPr>
          <a:xfrm>
            <a:off x="7856978" y="895374"/>
            <a:ext cx="1060203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Frame</a:t>
            </a:r>
          </a:p>
        </p:txBody>
      </p:sp>
      <p:sp>
        <p:nvSpPr>
          <p:cNvPr id="539" name="Ligne"/>
          <p:cNvSpPr/>
          <p:nvPr/>
        </p:nvSpPr>
        <p:spPr>
          <a:xfrm flipV="1">
            <a:off x="8387080" y="1345012"/>
            <a:ext cx="1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40" name="Slave nodes"/>
          <p:cNvSpPr/>
          <p:nvPr/>
        </p:nvSpPr>
        <p:spPr>
          <a:xfrm>
            <a:off x="7755379" y="2373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549" name="Groupe"/>
          <p:cNvGrpSpPr/>
          <p:nvPr/>
        </p:nvGrpSpPr>
        <p:grpSpPr>
          <a:xfrm>
            <a:off x="6995159" y="2296930"/>
            <a:ext cx="607868" cy="707401"/>
            <a:chOff x="0" y="0"/>
            <a:chExt cx="607866" cy="707399"/>
          </a:xfrm>
        </p:grpSpPr>
        <p:sp>
          <p:nvSpPr>
            <p:cNvPr id="541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2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3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4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5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6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7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548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550" name="Rigid Mapping"/>
          <p:cNvSpPr txBox="1"/>
          <p:nvPr/>
        </p:nvSpPr>
        <p:spPr>
          <a:xfrm>
            <a:off x="7857990" y="2755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  <p:sp>
        <p:nvSpPr>
          <p:cNvPr id="551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2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3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4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5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6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7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8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59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0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1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2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3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4" name="Cercle"/>
          <p:cNvSpPr/>
          <p:nvPr/>
        </p:nvSpPr>
        <p:spPr>
          <a:xfrm>
            <a:off x="5737278" y="386138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5" name="Cercle"/>
          <p:cNvSpPr/>
          <p:nvPr/>
        </p:nvSpPr>
        <p:spPr>
          <a:xfrm>
            <a:off x="5881329" y="565570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6" name="Cercle"/>
          <p:cNvSpPr/>
          <p:nvPr/>
        </p:nvSpPr>
        <p:spPr>
          <a:xfrm>
            <a:off x="6015004" y="803127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7" name="Cercle"/>
          <p:cNvSpPr/>
          <p:nvPr/>
        </p:nvSpPr>
        <p:spPr>
          <a:xfrm>
            <a:off x="6143409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8" name="Cercle"/>
          <p:cNvSpPr/>
          <p:nvPr/>
        </p:nvSpPr>
        <p:spPr>
          <a:xfrm>
            <a:off x="5524243" y="485963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9" name="Cercle"/>
          <p:cNvSpPr/>
          <p:nvPr/>
        </p:nvSpPr>
        <p:spPr>
          <a:xfrm>
            <a:off x="5665088" y="718466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0" name="Cercle"/>
          <p:cNvSpPr/>
          <p:nvPr/>
        </p:nvSpPr>
        <p:spPr>
          <a:xfrm>
            <a:off x="57990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1" name="Cercle"/>
          <p:cNvSpPr/>
          <p:nvPr/>
        </p:nvSpPr>
        <p:spPr>
          <a:xfrm>
            <a:off x="5958244" y="118445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2" name="Cercle"/>
          <p:cNvSpPr/>
          <p:nvPr/>
        </p:nvSpPr>
        <p:spPr>
          <a:xfrm>
            <a:off x="5258208" y="673963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3" name="Cercle"/>
          <p:cNvSpPr/>
          <p:nvPr/>
        </p:nvSpPr>
        <p:spPr>
          <a:xfrm>
            <a:off x="5417422" y="845296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4" name="Cercle"/>
          <p:cNvSpPr/>
          <p:nvPr/>
        </p:nvSpPr>
        <p:spPr>
          <a:xfrm>
            <a:off x="5524243" y="1034837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5" name="Cercle"/>
          <p:cNvSpPr/>
          <p:nvPr/>
        </p:nvSpPr>
        <p:spPr>
          <a:xfrm>
            <a:off x="50213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6" name="Cercle"/>
          <p:cNvSpPr/>
          <p:nvPr/>
        </p:nvSpPr>
        <p:spPr>
          <a:xfrm>
            <a:off x="5258208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7" name="remaining FEM nodes"/>
          <p:cNvSpPr/>
          <p:nvPr/>
        </p:nvSpPr>
        <p:spPr>
          <a:xfrm>
            <a:off x="4478159" y="1524014"/>
            <a:ext cx="2003295" cy="323997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remaining FEM nodes</a:t>
            </a:r>
          </a:p>
        </p:txBody>
      </p:sp>
      <p:sp>
        <p:nvSpPr>
          <p:cNvPr id="578" name="Cercle"/>
          <p:cNvSpPr/>
          <p:nvPr/>
        </p:nvSpPr>
        <p:spPr>
          <a:xfrm>
            <a:off x="5677788" y="12755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9" name="Cercle"/>
          <p:cNvSpPr/>
          <p:nvPr/>
        </p:nvSpPr>
        <p:spPr>
          <a:xfrm>
            <a:off x="5423788" y="12374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0" name="Cercle"/>
          <p:cNvSpPr/>
          <p:nvPr/>
        </p:nvSpPr>
        <p:spPr>
          <a:xfrm>
            <a:off x="4847208" y="1161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1" name="Cercle"/>
          <p:cNvSpPr/>
          <p:nvPr/>
        </p:nvSpPr>
        <p:spPr>
          <a:xfrm>
            <a:off x="49615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2" name="Cercle"/>
          <p:cNvSpPr/>
          <p:nvPr/>
        </p:nvSpPr>
        <p:spPr>
          <a:xfrm>
            <a:off x="5101208" y="12501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3" name="Cercle"/>
          <p:cNvSpPr/>
          <p:nvPr/>
        </p:nvSpPr>
        <p:spPr>
          <a:xfrm>
            <a:off x="53044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4" name="Cercle"/>
          <p:cNvSpPr/>
          <p:nvPr/>
        </p:nvSpPr>
        <p:spPr>
          <a:xfrm>
            <a:off x="46440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ession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Session 3</a:t>
            </a:r>
          </a:p>
        </p:txBody>
      </p:sp>
      <p:sp>
        <p:nvSpPr>
          <p:cNvPr id="160" name="2:00 pm to 2:30 pm:  Interfacing simulation with hardware (practice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1479" indent="-308609" defTabSz="822959">
              <a:buSzPts val="1600"/>
              <a:defRPr sz="1619"/>
            </a:pPr>
            <a:r>
              <a:t>2:00 pm to 2:30 pm: </a:t>
            </a:r>
            <a:br/>
            <a:r>
              <a:t>Interfacing simulation with hardware (practice)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2:30 pm to 3:00 pm: </a:t>
            </a:r>
            <a:br/>
            <a:r>
              <a:t>Inverse Kinematic (presentation &amp; practice)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3:00 pm to 3:30 pm: </a:t>
            </a:r>
            <a:br/>
            <a:r>
              <a:t>Interfacing simulation to a camera with ROS (demo)</a:t>
            </a:r>
          </a:p>
          <a:p>
            <a:pPr marL="411479" indent="-308609" defTabSz="822959">
              <a:buSzPts val="1600"/>
              <a:defRPr sz="1619"/>
            </a:pPr>
          </a:p>
          <a:p>
            <a:pPr marL="411479" indent="-308609" defTabSz="822959">
              <a:buSzPts val="1600"/>
              <a:defRPr sz="1619"/>
            </a:pPr>
            <a:r>
              <a:t>3:30 pm to 4:00 pm: </a:t>
            </a:r>
          </a:p>
          <a:p>
            <a:pPr marL="0" indent="102869" defTabSz="822959">
              <a:buSzTx/>
              <a:buNone/>
              <a:defRPr sz="1619"/>
            </a:pPr>
            <a:r>
              <a:t>Closed-loop control (presentation &amp; demo)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587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58009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Hierarchical representation</a:t>
            </a:r>
          </a:p>
        </p:txBody>
      </p:sp>
      <p:sp>
        <p:nvSpPr>
          <p:cNvPr id="588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89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90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1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2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3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4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5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6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7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8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599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600" name="Ligne"/>
          <p:cNvSpPr/>
          <p:nvPr/>
        </p:nvSpPr>
        <p:spPr>
          <a:xfrm flipV="1">
            <a:off x="8188076" y="347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01" name="Ligne"/>
          <p:cNvSpPr/>
          <p:nvPr/>
        </p:nvSpPr>
        <p:spPr>
          <a:xfrm flipH="1" flipV="1">
            <a:off x="7724824" y="53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02" name="Rigid Frame"/>
          <p:cNvSpPr/>
          <p:nvPr/>
        </p:nvSpPr>
        <p:spPr>
          <a:xfrm>
            <a:off x="7856978" y="895374"/>
            <a:ext cx="1060203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Frame</a:t>
            </a:r>
          </a:p>
        </p:txBody>
      </p:sp>
      <p:sp>
        <p:nvSpPr>
          <p:cNvPr id="603" name="Ligne"/>
          <p:cNvSpPr/>
          <p:nvPr/>
        </p:nvSpPr>
        <p:spPr>
          <a:xfrm flipV="1">
            <a:off x="8387080" y="1345012"/>
            <a:ext cx="1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04" name="Slave nodes"/>
          <p:cNvSpPr/>
          <p:nvPr/>
        </p:nvSpPr>
        <p:spPr>
          <a:xfrm>
            <a:off x="7755379" y="2373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613" name="Groupe"/>
          <p:cNvGrpSpPr/>
          <p:nvPr/>
        </p:nvGrpSpPr>
        <p:grpSpPr>
          <a:xfrm>
            <a:off x="6995159" y="2296930"/>
            <a:ext cx="607868" cy="707401"/>
            <a:chOff x="0" y="0"/>
            <a:chExt cx="607866" cy="707399"/>
          </a:xfrm>
        </p:grpSpPr>
        <p:sp>
          <p:nvSpPr>
            <p:cNvPr id="605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06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07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08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09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10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11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12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614" name="Rigid Mapping"/>
          <p:cNvSpPr txBox="1"/>
          <p:nvPr/>
        </p:nvSpPr>
        <p:spPr>
          <a:xfrm>
            <a:off x="7857990" y="2755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  <p:sp>
        <p:nvSpPr>
          <p:cNvPr id="615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6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7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8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9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0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1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2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3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4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5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6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7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8" name="Cercle"/>
          <p:cNvSpPr/>
          <p:nvPr/>
        </p:nvSpPr>
        <p:spPr>
          <a:xfrm>
            <a:off x="5737278" y="386138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9" name="Cercle"/>
          <p:cNvSpPr/>
          <p:nvPr/>
        </p:nvSpPr>
        <p:spPr>
          <a:xfrm>
            <a:off x="5881329" y="565570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0" name="Cercle"/>
          <p:cNvSpPr/>
          <p:nvPr/>
        </p:nvSpPr>
        <p:spPr>
          <a:xfrm>
            <a:off x="6015004" y="803127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1" name="Cercle"/>
          <p:cNvSpPr/>
          <p:nvPr/>
        </p:nvSpPr>
        <p:spPr>
          <a:xfrm>
            <a:off x="6143409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2" name="Cercle"/>
          <p:cNvSpPr/>
          <p:nvPr/>
        </p:nvSpPr>
        <p:spPr>
          <a:xfrm>
            <a:off x="5524243" y="485963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3" name="Cercle"/>
          <p:cNvSpPr/>
          <p:nvPr/>
        </p:nvSpPr>
        <p:spPr>
          <a:xfrm>
            <a:off x="5665088" y="718466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4" name="Cercle"/>
          <p:cNvSpPr/>
          <p:nvPr/>
        </p:nvSpPr>
        <p:spPr>
          <a:xfrm>
            <a:off x="57990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5" name="Cercle"/>
          <p:cNvSpPr/>
          <p:nvPr/>
        </p:nvSpPr>
        <p:spPr>
          <a:xfrm>
            <a:off x="5958244" y="118445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6" name="Cercle"/>
          <p:cNvSpPr/>
          <p:nvPr/>
        </p:nvSpPr>
        <p:spPr>
          <a:xfrm>
            <a:off x="5258208" y="673963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7" name="Cercle"/>
          <p:cNvSpPr/>
          <p:nvPr/>
        </p:nvSpPr>
        <p:spPr>
          <a:xfrm>
            <a:off x="5417422" y="845296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8" name="Cercle"/>
          <p:cNvSpPr/>
          <p:nvPr/>
        </p:nvSpPr>
        <p:spPr>
          <a:xfrm>
            <a:off x="5524243" y="1034837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9" name="Cercle"/>
          <p:cNvSpPr/>
          <p:nvPr/>
        </p:nvSpPr>
        <p:spPr>
          <a:xfrm>
            <a:off x="50213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0" name="Cercle"/>
          <p:cNvSpPr/>
          <p:nvPr/>
        </p:nvSpPr>
        <p:spPr>
          <a:xfrm>
            <a:off x="5258208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1" name="remaining FEM nodes"/>
          <p:cNvSpPr/>
          <p:nvPr/>
        </p:nvSpPr>
        <p:spPr>
          <a:xfrm>
            <a:off x="4478159" y="1524014"/>
            <a:ext cx="2003295" cy="323997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remaining FEM nodes</a:t>
            </a:r>
          </a:p>
        </p:txBody>
      </p:sp>
      <p:sp>
        <p:nvSpPr>
          <p:cNvPr id="642" name="Cercle"/>
          <p:cNvSpPr/>
          <p:nvPr/>
        </p:nvSpPr>
        <p:spPr>
          <a:xfrm>
            <a:off x="5677788" y="12755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3" name="Cercle"/>
          <p:cNvSpPr/>
          <p:nvPr/>
        </p:nvSpPr>
        <p:spPr>
          <a:xfrm>
            <a:off x="5423788" y="12374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4" name="Cercle"/>
          <p:cNvSpPr/>
          <p:nvPr/>
        </p:nvSpPr>
        <p:spPr>
          <a:xfrm>
            <a:off x="4847208" y="1161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5" name="Cercle"/>
          <p:cNvSpPr/>
          <p:nvPr/>
        </p:nvSpPr>
        <p:spPr>
          <a:xfrm>
            <a:off x="49615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6" name="Cercle"/>
          <p:cNvSpPr/>
          <p:nvPr/>
        </p:nvSpPr>
        <p:spPr>
          <a:xfrm>
            <a:off x="5101208" y="12501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7" name="Cercle"/>
          <p:cNvSpPr/>
          <p:nvPr/>
        </p:nvSpPr>
        <p:spPr>
          <a:xfrm>
            <a:off x="53044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8" name="Cercle"/>
          <p:cNvSpPr/>
          <p:nvPr/>
        </p:nvSpPr>
        <p:spPr>
          <a:xfrm>
            <a:off x="46440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9" name="FEM computation ?"/>
          <p:cNvSpPr/>
          <p:nvPr/>
        </p:nvSpPr>
        <p:spPr>
          <a:xfrm>
            <a:off x="6297446" y="3995898"/>
            <a:ext cx="2003295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FEM computation ?</a:t>
            </a:r>
          </a:p>
        </p:txBody>
      </p:sp>
      <p:sp>
        <p:nvSpPr>
          <p:cNvPr id="650" name="Ligne"/>
          <p:cNvSpPr/>
          <p:nvPr/>
        </p:nvSpPr>
        <p:spPr>
          <a:xfrm flipV="1">
            <a:off x="2344217" y="3683008"/>
            <a:ext cx="381367" cy="14997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1" name="Ligne"/>
          <p:cNvSpPr/>
          <p:nvPr/>
        </p:nvSpPr>
        <p:spPr>
          <a:xfrm flipV="1">
            <a:off x="2577128" y="3791895"/>
            <a:ext cx="183068" cy="390041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2" name="Ligne"/>
          <p:cNvSpPr/>
          <p:nvPr/>
        </p:nvSpPr>
        <p:spPr>
          <a:xfrm flipV="1">
            <a:off x="2570683" y="419813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3" name="Ligne"/>
          <p:cNvSpPr/>
          <p:nvPr/>
        </p:nvSpPr>
        <p:spPr>
          <a:xfrm flipV="1">
            <a:off x="2921203" y="462746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4" name="Ligne"/>
          <p:cNvSpPr/>
          <p:nvPr/>
        </p:nvSpPr>
        <p:spPr>
          <a:xfrm flipV="1">
            <a:off x="2873915" y="4312014"/>
            <a:ext cx="140166" cy="41663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5" name="Ligne"/>
          <p:cNvSpPr/>
          <p:nvPr/>
        </p:nvSpPr>
        <p:spPr>
          <a:xfrm>
            <a:off x="2136562" y="3479820"/>
            <a:ext cx="458421" cy="130243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6" name="Ligne"/>
          <p:cNvSpPr/>
          <p:nvPr/>
        </p:nvSpPr>
        <p:spPr>
          <a:xfrm flipV="1">
            <a:off x="2037412" y="3251838"/>
            <a:ext cx="381367" cy="149978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57" name="?"/>
          <p:cNvSpPr txBox="1"/>
          <p:nvPr/>
        </p:nvSpPr>
        <p:spPr>
          <a:xfrm>
            <a:off x="2040066" y="2681854"/>
            <a:ext cx="2764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34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660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101656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Hierarchical representation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Multi-Mapping Concept</a:t>
            </a:r>
          </a:p>
        </p:txBody>
      </p:sp>
      <p:sp>
        <p:nvSpPr>
          <p:cNvPr id="661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62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63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4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5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6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7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8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9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70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71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72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673" name="Ligne"/>
          <p:cNvSpPr/>
          <p:nvPr/>
        </p:nvSpPr>
        <p:spPr>
          <a:xfrm flipV="1">
            <a:off x="8188076" y="347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74" name="Ligne"/>
          <p:cNvSpPr/>
          <p:nvPr/>
        </p:nvSpPr>
        <p:spPr>
          <a:xfrm flipH="1" flipV="1">
            <a:off x="7724824" y="53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75" name="Rigid Frame"/>
          <p:cNvSpPr/>
          <p:nvPr/>
        </p:nvSpPr>
        <p:spPr>
          <a:xfrm>
            <a:off x="7856978" y="895374"/>
            <a:ext cx="1060203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Frame</a:t>
            </a:r>
          </a:p>
        </p:txBody>
      </p:sp>
      <p:sp>
        <p:nvSpPr>
          <p:cNvPr id="676" name="Ligne"/>
          <p:cNvSpPr/>
          <p:nvPr/>
        </p:nvSpPr>
        <p:spPr>
          <a:xfrm flipV="1">
            <a:off x="8387080" y="1345012"/>
            <a:ext cx="1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677" name="Slave nodes"/>
          <p:cNvSpPr/>
          <p:nvPr/>
        </p:nvSpPr>
        <p:spPr>
          <a:xfrm>
            <a:off x="7755379" y="2373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686" name="Groupe"/>
          <p:cNvGrpSpPr/>
          <p:nvPr/>
        </p:nvGrpSpPr>
        <p:grpSpPr>
          <a:xfrm>
            <a:off x="5470961" y="3753397"/>
            <a:ext cx="607868" cy="707401"/>
            <a:chOff x="0" y="0"/>
            <a:chExt cx="607866" cy="707399"/>
          </a:xfrm>
        </p:grpSpPr>
        <p:sp>
          <p:nvSpPr>
            <p:cNvPr id="678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79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0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1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2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3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4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685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687" name="Rigid Mapping"/>
          <p:cNvSpPr txBox="1"/>
          <p:nvPr/>
        </p:nvSpPr>
        <p:spPr>
          <a:xfrm>
            <a:off x="7857990" y="2755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  <p:sp>
        <p:nvSpPr>
          <p:cNvPr id="688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89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0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1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2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3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4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5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6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7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8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9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0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1" name="Cercle"/>
          <p:cNvSpPr/>
          <p:nvPr/>
        </p:nvSpPr>
        <p:spPr>
          <a:xfrm>
            <a:off x="5737278" y="386138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2" name="Cercle"/>
          <p:cNvSpPr/>
          <p:nvPr/>
        </p:nvSpPr>
        <p:spPr>
          <a:xfrm>
            <a:off x="5881329" y="565570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3" name="Cercle"/>
          <p:cNvSpPr/>
          <p:nvPr/>
        </p:nvSpPr>
        <p:spPr>
          <a:xfrm>
            <a:off x="6015004" y="803127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4" name="Cercle"/>
          <p:cNvSpPr/>
          <p:nvPr/>
        </p:nvSpPr>
        <p:spPr>
          <a:xfrm>
            <a:off x="6143409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5" name="Cercle"/>
          <p:cNvSpPr/>
          <p:nvPr/>
        </p:nvSpPr>
        <p:spPr>
          <a:xfrm>
            <a:off x="5524243" y="485963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6" name="Cercle"/>
          <p:cNvSpPr/>
          <p:nvPr/>
        </p:nvSpPr>
        <p:spPr>
          <a:xfrm>
            <a:off x="5665088" y="718466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7" name="Cercle"/>
          <p:cNvSpPr/>
          <p:nvPr/>
        </p:nvSpPr>
        <p:spPr>
          <a:xfrm>
            <a:off x="57990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8" name="Cercle"/>
          <p:cNvSpPr/>
          <p:nvPr/>
        </p:nvSpPr>
        <p:spPr>
          <a:xfrm>
            <a:off x="5958244" y="118445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9" name="Cercle"/>
          <p:cNvSpPr/>
          <p:nvPr/>
        </p:nvSpPr>
        <p:spPr>
          <a:xfrm>
            <a:off x="5258208" y="673963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0" name="Cercle"/>
          <p:cNvSpPr/>
          <p:nvPr/>
        </p:nvSpPr>
        <p:spPr>
          <a:xfrm>
            <a:off x="5417422" y="845296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1" name="Cercle"/>
          <p:cNvSpPr/>
          <p:nvPr/>
        </p:nvSpPr>
        <p:spPr>
          <a:xfrm>
            <a:off x="5524243" y="1034837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2" name="Cercle"/>
          <p:cNvSpPr/>
          <p:nvPr/>
        </p:nvSpPr>
        <p:spPr>
          <a:xfrm>
            <a:off x="50213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3" name="Cercle"/>
          <p:cNvSpPr/>
          <p:nvPr/>
        </p:nvSpPr>
        <p:spPr>
          <a:xfrm>
            <a:off x="5258208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4" name="remaining FEM nodes"/>
          <p:cNvSpPr/>
          <p:nvPr/>
        </p:nvSpPr>
        <p:spPr>
          <a:xfrm>
            <a:off x="4478159" y="1524014"/>
            <a:ext cx="2003295" cy="323997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remaining FEM nodes</a:t>
            </a:r>
          </a:p>
        </p:txBody>
      </p:sp>
      <p:sp>
        <p:nvSpPr>
          <p:cNvPr id="715" name="Cercle"/>
          <p:cNvSpPr/>
          <p:nvPr/>
        </p:nvSpPr>
        <p:spPr>
          <a:xfrm>
            <a:off x="5677788" y="12755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6" name="Cercle"/>
          <p:cNvSpPr/>
          <p:nvPr/>
        </p:nvSpPr>
        <p:spPr>
          <a:xfrm>
            <a:off x="5423788" y="12374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7" name="Cercle"/>
          <p:cNvSpPr/>
          <p:nvPr/>
        </p:nvSpPr>
        <p:spPr>
          <a:xfrm>
            <a:off x="4847208" y="1161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8" name="Cercle"/>
          <p:cNvSpPr/>
          <p:nvPr/>
        </p:nvSpPr>
        <p:spPr>
          <a:xfrm>
            <a:off x="49615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9" name="Cercle"/>
          <p:cNvSpPr/>
          <p:nvPr/>
        </p:nvSpPr>
        <p:spPr>
          <a:xfrm>
            <a:off x="5101208" y="12501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20" name="Cercle"/>
          <p:cNvSpPr/>
          <p:nvPr/>
        </p:nvSpPr>
        <p:spPr>
          <a:xfrm>
            <a:off x="53044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21" name="Cercle"/>
          <p:cNvSpPr/>
          <p:nvPr/>
        </p:nvSpPr>
        <p:spPr>
          <a:xfrm>
            <a:off x="46440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22" name="FEM computation"/>
          <p:cNvSpPr/>
          <p:nvPr/>
        </p:nvSpPr>
        <p:spPr>
          <a:xfrm>
            <a:off x="6205259" y="4030426"/>
            <a:ext cx="2003295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FEM computation</a:t>
            </a:r>
          </a:p>
        </p:txBody>
      </p:sp>
      <p:sp>
        <p:nvSpPr>
          <p:cNvPr id="723" name="Ligne"/>
          <p:cNvSpPr/>
          <p:nvPr/>
        </p:nvSpPr>
        <p:spPr>
          <a:xfrm flipV="1">
            <a:off x="2344217" y="3683008"/>
            <a:ext cx="381367" cy="14997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4" name="Ligne"/>
          <p:cNvSpPr/>
          <p:nvPr/>
        </p:nvSpPr>
        <p:spPr>
          <a:xfrm flipV="1">
            <a:off x="2577128" y="3791895"/>
            <a:ext cx="183068" cy="390041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5" name="Ligne"/>
          <p:cNvSpPr/>
          <p:nvPr/>
        </p:nvSpPr>
        <p:spPr>
          <a:xfrm flipV="1">
            <a:off x="2570683" y="419813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6" name="Ligne"/>
          <p:cNvSpPr/>
          <p:nvPr/>
        </p:nvSpPr>
        <p:spPr>
          <a:xfrm flipV="1">
            <a:off x="2921203" y="462746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7" name="Ligne"/>
          <p:cNvSpPr/>
          <p:nvPr/>
        </p:nvSpPr>
        <p:spPr>
          <a:xfrm flipV="1">
            <a:off x="2873915" y="4312014"/>
            <a:ext cx="140166" cy="41663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8" name="Ligne"/>
          <p:cNvSpPr/>
          <p:nvPr/>
        </p:nvSpPr>
        <p:spPr>
          <a:xfrm>
            <a:off x="2136562" y="3479820"/>
            <a:ext cx="458421" cy="130243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29" name="Ligne"/>
          <p:cNvSpPr/>
          <p:nvPr/>
        </p:nvSpPr>
        <p:spPr>
          <a:xfrm flipV="1">
            <a:off x="2037412" y="3251838"/>
            <a:ext cx="381367" cy="149978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30" name="?"/>
          <p:cNvSpPr txBox="1"/>
          <p:nvPr/>
        </p:nvSpPr>
        <p:spPr>
          <a:xfrm>
            <a:off x="2040066" y="2681854"/>
            <a:ext cx="2764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34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?</a:t>
            </a:r>
          </a:p>
        </p:txBody>
      </p:sp>
      <p:sp>
        <p:nvSpPr>
          <p:cNvPr id="731" name="SubsetMultiMapping…"/>
          <p:cNvSpPr txBox="1"/>
          <p:nvPr/>
        </p:nvSpPr>
        <p:spPr>
          <a:xfrm>
            <a:off x="6347607" y="4435226"/>
            <a:ext cx="171860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SubsetMultiMapping</a:t>
            </a:r>
          </a:p>
          <a:p>
            <a: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ForceField </a:t>
            </a:r>
          </a:p>
        </p:txBody>
      </p:sp>
      <p:grpSp>
        <p:nvGrpSpPr>
          <p:cNvPr id="752" name="Groupe"/>
          <p:cNvGrpSpPr/>
          <p:nvPr/>
        </p:nvGrpSpPr>
        <p:grpSpPr>
          <a:xfrm>
            <a:off x="4136008" y="3942138"/>
            <a:ext cx="1527181" cy="1056010"/>
            <a:chOff x="0" y="0"/>
            <a:chExt cx="1527180" cy="1056008"/>
          </a:xfrm>
        </p:grpSpPr>
        <p:sp>
          <p:nvSpPr>
            <p:cNvPr id="732" name="Cercle"/>
            <p:cNvSpPr/>
            <p:nvPr/>
          </p:nvSpPr>
          <p:spPr>
            <a:xfrm>
              <a:off x="1093270" y="0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3" name="Cercle"/>
            <p:cNvSpPr/>
            <p:nvPr/>
          </p:nvSpPr>
          <p:spPr>
            <a:xfrm>
              <a:off x="1237321" y="179431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4" name="Cercle"/>
            <p:cNvSpPr/>
            <p:nvPr/>
          </p:nvSpPr>
          <p:spPr>
            <a:xfrm>
              <a:off x="1370996" y="416988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5" name="Cercle"/>
            <p:cNvSpPr/>
            <p:nvPr/>
          </p:nvSpPr>
          <p:spPr>
            <a:xfrm>
              <a:off x="1499400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6" name="Cercle"/>
            <p:cNvSpPr/>
            <p:nvPr/>
          </p:nvSpPr>
          <p:spPr>
            <a:xfrm>
              <a:off x="880235" y="99824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7" name="Cercle"/>
            <p:cNvSpPr/>
            <p:nvPr/>
          </p:nvSpPr>
          <p:spPr>
            <a:xfrm>
              <a:off x="1021079" y="332327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8" name="Cercle"/>
            <p:cNvSpPr/>
            <p:nvPr/>
          </p:nvSpPr>
          <p:spPr>
            <a:xfrm>
              <a:off x="11550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39" name="Cercle"/>
            <p:cNvSpPr/>
            <p:nvPr/>
          </p:nvSpPr>
          <p:spPr>
            <a:xfrm>
              <a:off x="1314235" y="79831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0" name="Cercle"/>
            <p:cNvSpPr/>
            <p:nvPr/>
          </p:nvSpPr>
          <p:spPr>
            <a:xfrm>
              <a:off x="614199" y="287824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1" name="Cercle"/>
            <p:cNvSpPr/>
            <p:nvPr/>
          </p:nvSpPr>
          <p:spPr>
            <a:xfrm>
              <a:off x="773413" y="459158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2" name="Cercle"/>
            <p:cNvSpPr/>
            <p:nvPr/>
          </p:nvSpPr>
          <p:spPr>
            <a:xfrm>
              <a:off x="880235" y="648698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3" name="Cercle"/>
            <p:cNvSpPr/>
            <p:nvPr/>
          </p:nvSpPr>
          <p:spPr>
            <a:xfrm>
              <a:off x="3773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4" name="Cercle"/>
            <p:cNvSpPr/>
            <p:nvPr/>
          </p:nvSpPr>
          <p:spPr>
            <a:xfrm>
              <a:off x="614199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5" name="Cercle"/>
            <p:cNvSpPr/>
            <p:nvPr/>
          </p:nvSpPr>
          <p:spPr>
            <a:xfrm>
              <a:off x="1033779" y="8894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6" name="Cercle"/>
            <p:cNvSpPr/>
            <p:nvPr/>
          </p:nvSpPr>
          <p:spPr>
            <a:xfrm>
              <a:off x="779779" y="8513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7" name="Cercle"/>
            <p:cNvSpPr/>
            <p:nvPr/>
          </p:nvSpPr>
          <p:spPr>
            <a:xfrm>
              <a:off x="203200" y="775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8" name="Cercle"/>
            <p:cNvSpPr/>
            <p:nvPr/>
          </p:nvSpPr>
          <p:spPr>
            <a:xfrm>
              <a:off x="3175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49" name="Cercle"/>
            <p:cNvSpPr/>
            <p:nvPr/>
          </p:nvSpPr>
          <p:spPr>
            <a:xfrm>
              <a:off x="457200" y="8640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50" name="Cercle"/>
            <p:cNvSpPr/>
            <p:nvPr/>
          </p:nvSpPr>
          <p:spPr>
            <a:xfrm>
              <a:off x="6604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51" name="Cercle"/>
            <p:cNvSpPr/>
            <p:nvPr/>
          </p:nvSpPr>
          <p:spPr>
            <a:xfrm>
              <a:off x="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753" name="Ligne"/>
          <p:cNvSpPr/>
          <p:nvPr/>
        </p:nvSpPr>
        <p:spPr>
          <a:xfrm flipV="1">
            <a:off x="7888885" y="3194047"/>
            <a:ext cx="338297" cy="75711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54" name="Ligne"/>
          <p:cNvSpPr/>
          <p:nvPr/>
        </p:nvSpPr>
        <p:spPr>
          <a:xfrm flipH="1" flipV="1">
            <a:off x="5663188" y="2050068"/>
            <a:ext cx="1108945" cy="190699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757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101656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Hierarchical representation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Multi-Mapping Concept</a:t>
            </a:r>
          </a:p>
        </p:txBody>
      </p:sp>
      <p:sp>
        <p:nvSpPr>
          <p:cNvPr id="758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59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60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1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2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3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4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5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6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7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8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69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770" name="Ligne"/>
          <p:cNvSpPr/>
          <p:nvPr/>
        </p:nvSpPr>
        <p:spPr>
          <a:xfrm flipV="1">
            <a:off x="8188076" y="347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71" name="Ligne"/>
          <p:cNvSpPr/>
          <p:nvPr/>
        </p:nvSpPr>
        <p:spPr>
          <a:xfrm flipH="1" flipV="1">
            <a:off x="7724824" y="53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72" name="Rigid Frame"/>
          <p:cNvSpPr/>
          <p:nvPr/>
        </p:nvSpPr>
        <p:spPr>
          <a:xfrm>
            <a:off x="7856978" y="895374"/>
            <a:ext cx="1060203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Frame</a:t>
            </a:r>
          </a:p>
        </p:txBody>
      </p:sp>
      <p:sp>
        <p:nvSpPr>
          <p:cNvPr id="773" name="Ligne"/>
          <p:cNvSpPr/>
          <p:nvPr/>
        </p:nvSpPr>
        <p:spPr>
          <a:xfrm flipV="1">
            <a:off x="8387080" y="1345012"/>
            <a:ext cx="1" cy="70740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774" name="Slave nodes"/>
          <p:cNvSpPr/>
          <p:nvPr/>
        </p:nvSpPr>
        <p:spPr>
          <a:xfrm>
            <a:off x="7755379" y="2373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783" name="Groupe"/>
          <p:cNvGrpSpPr/>
          <p:nvPr/>
        </p:nvGrpSpPr>
        <p:grpSpPr>
          <a:xfrm>
            <a:off x="5470961" y="3753397"/>
            <a:ext cx="607868" cy="707401"/>
            <a:chOff x="0" y="0"/>
            <a:chExt cx="607866" cy="707399"/>
          </a:xfrm>
        </p:grpSpPr>
        <p:sp>
          <p:nvSpPr>
            <p:cNvPr id="775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76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77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78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79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80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81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782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784" name="Rigid Mapping"/>
          <p:cNvSpPr txBox="1"/>
          <p:nvPr/>
        </p:nvSpPr>
        <p:spPr>
          <a:xfrm>
            <a:off x="7857990" y="2755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  <p:sp>
        <p:nvSpPr>
          <p:cNvPr id="785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6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7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8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9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0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1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2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3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4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5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6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7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8" name="Cercle"/>
          <p:cNvSpPr/>
          <p:nvPr/>
        </p:nvSpPr>
        <p:spPr>
          <a:xfrm>
            <a:off x="5737278" y="386138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9" name="Cercle"/>
          <p:cNvSpPr/>
          <p:nvPr/>
        </p:nvSpPr>
        <p:spPr>
          <a:xfrm>
            <a:off x="5881329" y="565570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0" name="Cercle"/>
          <p:cNvSpPr/>
          <p:nvPr/>
        </p:nvSpPr>
        <p:spPr>
          <a:xfrm>
            <a:off x="6015004" y="803127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1" name="Cercle"/>
          <p:cNvSpPr/>
          <p:nvPr/>
        </p:nvSpPr>
        <p:spPr>
          <a:xfrm>
            <a:off x="6143409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2" name="Cercle"/>
          <p:cNvSpPr/>
          <p:nvPr/>
        </p:nvSpPr>
        <p:spPr>
          <a:xfrm>
            <a:off x="5524243" y="485963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3" name="Cercle"/>
          <p:cNvSpPr/>
          <p:nvPr/>
        </p:nvSpPr>
        <p:spPr>
          <a:xfrm>
            <a:off x="5665088" y="718466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4" name="Cercle"/>
          <p:cNvSpPr/>
          <p:nvPr/>
        </p:nvSpPr>
        <p:spPr>
          <a:xfrm>
            <a:off x="57990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5" name="Cercle"/>
          <p:cNvSpPr/>
          <p:nvPr/>
        </p:nvSpPr>
        <p:spPr>
          <a:xfrm>
            <a:off x="5958244" y="118445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6" name="Cercle"/>
          <p:cNvSpPr/>
          <p:nvPr/>
        </p:nvSpPr>
        <p:spPr>
          <a:xfrm>
            <a:off x="5258208" y="673963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7" name="Cercle"/>
          <p:cNvSpPr/>
          <p:nvPr/>
        </p:nvSpPr>
        <p:spPr>
          <a:xfrm>
            <a:off x="5417422" y="845296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8" name="Cercle"/>
          <p:cNvSpPr/>
          <p:nvPr/>
        </p:nvSpPr>
        <p:spPr>
          <a:xfrm>
            <a:off x="5524243" y="1034837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9" name="Cercle"/>
          <p:cNvSpPr/>
          <p:nvPr/>
        </p:nvSpPr>
        <p:spPr>
          <a:xfrm>
            <a:off x="5021330" y="928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0" name="Cercle"/>
          <p:cNvSpPr/>
          <p:nvPr/>
        </p:nvSpPr>
        <p:spPr>
          <a:xfrm>
            <a:off x="5258208" y="1073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1" name="remaining FEM nodes"/>
          <p:cNvSpPr/>
          <p:nvPr/>
        </p:nvSpPr>
        <p:spPr>
          <a:xfrm>
            <a:off x="4478159" y="1524014"/>
            <a:ext cx="2003295" cy="323997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remaining FEM nodes</a:t>
            </a:r>
          </a:p>
        </p:txBody>
      </p:sp>
      <p:sp>
        <p:nvSpPr>
          <p:cNvPr id="812" name="Cercle"/>
          <p:cNvSpPr/>
          <p:nvPr/>
        </p:nvSpPr>
        <p:spPr>
          <a:xfrm>
            <a:off x="5677788" y="12755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3" name="Cercle"/>
          <p:cNvSpPr/>
          <p:nvPr/>
        </p:nvSpPr>
        <p:spPr>
          <a:xfrm>
            <a:off x="5423788" y="12374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4" name="Cercle"/>
          <p:cNvSpPr/>
          <p:nvPr/>
        </p:nvSpPr>
        <p:spPr>
          <a:xfrm>
            <a:off x="4847208" y="1161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5" name="Cercle"/>
          <p:cNvSpPr/>
          <p:nvPr/>
        </p:nvSpPr>
        <p:spPr>
          <a:xfrm>
            <a:off x="49615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6" name="Cercle"/>
          <p:cNvSpPr/>
          <p:nvPr/>
        </p:nvSpPr>
        <p:spPr>
          <a:xfrm>
            <a:off x="5101208" y="12501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7" name="Cercle"/>
          <p:cNvSpPr/>
          <p:nvPr/>
        </p:nvSpPr>
        <p:spPr>
          <a:xfrm>
            <a:off x="53044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8" name="Cercle"/>
          <p:cNvSpPr/>
          <p:nvPr/>
        </p:nvSpPr>
        <p:spPr>
          <a:xfrm>
            <a:off x="4644008" y="1415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9" name="FEM computation"/>
          <p:cNvSpPr/>
          <p:nvPr/>
        </p:nvSpPr>
        <p:spPr>
          <a:xfrm>
            <a:off x="6205259" y="4030426"/>
            <a:ext cx="2003295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FEM computation</a:t>
            </a:r>
          </a:p>
        </p:txBody>
      </p:sp>
      <p:sp>
        <p:nvSpPr>
          <p:cNvPr id="820" name="Ligne"/>
          <p:cNvSpPr/>
          <p:nvPr/>
        </p:nvSpPr>
        <p:spPr>
          <a:xfrm flipV="1">
            <a:off x="2344217" y="3683008"/>
            <a:ext cx="381367" cy="14997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1" name="Ligne"/>
          <p:cNvSpPr/>
          <p:nvPr/>
        </p:nvSpPr>
        <p:spPr>
          <a:xfrm flipV="1">
            <a:off x="2577128" y="3791895"/>
            <a:ext cx="183068" cy="390041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2" name="Ligne"/>
          <p:cNvSpPr/>
          <p:nvPr/>
        </p:nvSpPr>
        <p:spPr>
          <a:xfrm flipV="1">
            <a:off x="2570683" y="419813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3" name="Ligne"/>
          <p:cNvSpPr/>
          <p:nvPr/>
        </p:nvSpPr>
        <p:spPr>
          <a:xfrm flipV="1">
            <a:off x="2921203" y="462746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4" name="Ligne"/>
          <p:cNvSpPr/>
          <p:nvPr/>
        </p:nvSpPr>
        <p:spPr>
          <a:xfrm flipV="1">
            <a:off x="2873915" y="4312014"/>
            <a:ext cx="140166" cy="41663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5" name="Ligne"/>
          <p:cNvSpPr/>
          <p:nvPr/>
        </p:nvSpPr>
        <p:spPr>
          <a:xfrm>
            <a:off x="2136562" y="3479820"/>
            <a:ext cx="458421" cy="130243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6" name="Ligne"/>
          <p:cNvSpPr/>
          <p:nvPr/>
        </p:nvSpPr>
        <p:spPr>
          <a:xfrm flipV="1">
            <a:off x="2037412" y="3251838"/>
            <a:ext cx="381367" cy="149978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27" name="SubsetMultiMapping…"/>
          <p:cNvSpPr txBox="1"/>
          <p:nvPr/>
        </p:nvSpPr>
        <p:spPr>
          <a:xfrm>
            <a:off x="6347607" y="4435226"/>
            <a:ext cx="171860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SubsetMultiMapping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ForceField </a:t>
            </a:r>
          </a:p>
        </p:txBody>
      </p:sp>
      <p:grpSp>
        <p:nvGrpSpPr>
          <p:cNvPr id="848" name="Groupe"/>
          <p:cNvGrpSpPr/>
          <p:nvPr/>
        </p:nvGrpSpPr>
        <p:grpSpPr>
          <a:xfrm>
            <a:off x="4136008" y="3942138"/>
            <a:ext cx="1527181" cy="1056010"/>
            <a:chOff x="0" y="0"/>
            <a:chExt cx="1527180" cy="1056008"/>
          </a:xfrm>
        </p:grpSpPr>
        <p:sp>
          <p:nvSpPr>
            <p:cNvPr id="828" name="Cercle"/>
            <p:cNvSpPr/>
            <p:nvPr/>
          </p:nvSpPr>
          <p:spPr>
            <a:xfrm>
              <a:off x="1093270" y="0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29" name="Cercle"/>
            <p:cNvSpPr/>
            <p:nvPr/>
          </p:nvSpPr>
          <p:spPr>
            <a:xfrm>
              <a:off x="1237321" y="179431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0" name="Cercle"/>
            <p:cNvSpPr/>
            <p:nvPr/>
          </p:nvSpPr>
          <p:spPr>
            <a:xfrm>
              <a:off x="1370996" y="416988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1" name="Cercle"/>
            <p:cNvSpPr/>
            <p:nvPr/>
          </p:nvSpPr>
          <p:spPr>
            <a:xfrm>
              <a:off x="1499400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2" name="Cercle"/>
            <p:cNvSpPr/>
            <p:nvPr/>
          </p:nvSpPr>
          <p:spPr>
            <a:xfrm>
              <a:off x="880235" y="99824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3" name="Cercle"/>
            <p:cNvSpPr/>
            <p:nvPr/>
          </p:nvSpPr>
          <p:spPr>
            <a:xfrm>
              <a:off x="1021079" y="332327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4" name="Cercle"/>
            <p:cNvSpPr/>
            <p:nvPr/>
          </p:nvSpPr>
          <p:spPr>
            <a:xfrm>
              <a:off x="11550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5" name="Cercle"/>
            <p:cNvSpPr/>
            <p:nvPr/>
          </p:nvSpPr>
          <p:spPr>
            <a:xfrm>
              <a:off x="1314235" y="79831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6" name="Cercle"/>
            <p:cNvSpPr/>
            <p:nvPr/>
          </p:nvSpPr>
          <p:spPr>
            <a:xfrm>
              <a:off x="614199" y="287824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7" name="Cercle"/>
            <p:cNvSpPr/>
            <p:nvPr/>
          </p:nvSpPr>
          <p:spPr>
            <a:xfrm>
              <a:off x="773413" y="459158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8" name="Cercle"/>
            <p:cNvSpPr/>
            <p:nvPr/>
          </p:nvSpPr>
          <p:spPr>
            <a:xfrm>
              <a:off x="880235" y="648698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39" name="Cercle"/>
            <p:cNvSpPr/>
            <p:nvPr/>
          </p:nvSpPr>
          <p:spPr>
            <a:xfrm>
              <a:off x="3773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0" name="Cercle"/>
            <p:cNvSpPr/>
            <p:nvPr/>
          </p:nvSpPr>
          <p:spPr>
            <a:xfrm>
              <a:off x="614199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1" name="Cercle"/>
            <p:cNvSpPr/>
            <p:nvPr/>
          </p:nvSpPr>
          <p:spPr>
            <a:xfrm>
              <a:off x="1033779" y="8894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2" name="Cercle"/>
            <p:cNvSpPr/>
            <p:nvPr/>
          </p:nvSpPr>
          <p:spPr>
            <a:xfrm>
              <a:off x="779779" y="8513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3" name="Cercle"/>
            <p:cNvSpPr/>
            <p:nvPr/>
          </p:nvSpPr>
          <p:spPr>
            <a:xfrm>
              <a:off x="203200" y="775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4" name="Cercle"/>
            <p:cNvSpPr/>
            <p:nvPr/>
          </p:nvSpPr>
          <p:spPr>
            <a:xfrm>
              <a:off x="3175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5" name="Cercle"/>
            <p:cNvSpPr/>
            <p:nvPr/>
          </p:nvSpPr>
          <p:spPr>
            <a:xfrm>
              <a:off x="457200" y="8640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6" name="Cercle"/>
            <p:cNvSpPr/>
            <p:nvPr/>
          </p:nvSpPr>
          <p:spPr>
            <a:xfrm>
              <a:off x="6604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847" name="Cercle"/>
            <p:cNvSpPr/>
            <p:nvPr/>
          </p:nvSpPr>
          <p:spPr>
            <a:xfrm>
              <a:off x="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849" name="Ligne"/>
          <p:cNvSpPr/>
          <p:nvPr/>
        </p:nvSpPr>
        <p:spPr>
          <a:xfrm flipV="1">
            <a:off x="7888885" y="3194047"/>
            <a:ext cx="338297" cy="75711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0" name="Ligne"/>
          <p:cNvSpPr/>
          <p:nvPr/>
        </p:nvSpPr>
        <p:spPr>
          <a:xfrm flipH="1" flipV="1">
            <a:off x="5663188" y="2050068"/>
            <a:ext cx="1108945" cy="1906991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1" name="Ligne"/>
          <p:cNvSpPr/>
          <p:nvPr/>
        </p:nvSpPr>
        <p:spPr>
          <a:xfrm flipV="1">
            <a:off x="5751168" y="3924147"/>
            <a:ext cx="1" cy="30566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2" name="Ligne"/>
          <p:cNvSpPr/>
          <p:nvPr/>
        </p:nvSpPr>
        <p:spPr>
          <a:xfrm flipH="1" flipV="1">
            <a:off x="5304880" y="3939369"/>
            <a:ext cx="252863" cy="9509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3" name="Ligne"/>
          <p:cNvSpPr/>
          <p:nvPr/>
        </p:nvSpPr>
        <p:spPr>
          <a:xfrm flipV="1">
            <a:off x="5261948" y="4210028"/>
            <a:ext cx="131299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4" name="Ligne"/>
          <p:cNvSpPr/>
          <p:nvPr/>
        </p:nvSpPr>
        <p:spPr>
          <a:xfrm flipV="1">
            <a:off x="4969570" y="4607086"/>
            <a:ext cx="131300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5" name="Ligne"/>
          <p:cNvSpPr/>
          <p:nvPr/>
        </p:nvSpPr>
        <p:spPr>
          <a:xfrm flipV="1">
            <a:off x="4606754" y="4407926"/>
            <a:ext cx="239788" cy="124434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6" name="Ligne"/>
          <p:cNvSpPr/>
          <p:nvPr/>
        </p:nvSpPr>
        <p:spPr>
          <a:xfrm flipV="1">
            <a:off x="4646648" y="4736575"/>
            <a:ext cx="3954" cy="270123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7" name="Ligne"/>
          <p:cNvSpPr/>
          <p:nvPr/>
        </p:nvSpPr>
        <p:spPr>
          <a:xfrm flipH="1" flipV="1">
            <a:off x="5441706" y="4419629"/>
            <a:ext cx="199173" cy="19917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8" name="Ligne"/>
          <p:cNvSpPr/>
          <p:nvPr/>
        </p:nvSpPr>
        <p:spPr>
          <a:xfrm flipH="1">
            <a:off x="5890223" y="4316766"/>
            <a:ext cx="166391" cy="128954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59" name="Ligne"/>
          <p:cNvSpPr/>
          <p:nvPr/>
        </p:nvSpPr>
        <p:spPr>
          <a:xfrm flipH="1">
            <a:off x="5499903" y="3773512"/>
            <a:ext cx="176997" cy="11396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0" name="Ligne"/>
          <p:cNvSpPr/>
          <p:nvPr/>
        </p:nvSpPr>
        <p:spPr>
          <a:xfrm>
            <a:off x="5965319" y="4144098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1" name="Ligne"/>
          <p:cNvSpPr/>
          <p:nvPr/>
        </p:nvSpPr>
        <p:spPr>
          <a:xfrm>
            <a:off x="5714698" y="3751140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2" name="Ligne"/>
          <p:cNvSpPr/>
          <p:nvPr/>
        </p:nvSpPr>
        <p:spPr>
          <a:xfrm>
            <a:off x="5307251" y="4537858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3" name="Ligne"/>
          <p:cNvSpPr/>
          <p:nvPr/>
        </p:nvSpPr>
        <p:spPr>
          <a:xfrm>
            <a:off x="5067029" y="4064258"/>
            <a:ext cx="96138" cy="18727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4" name="Ligne"/>
          <p:cNvSpPr/>
          <p:nvPr/>
        </p:nvSpPr>
        <p:spPr>
          <a:xfrm flipH="1">
            <a:off x="5065484" y="3955303"/>
            <a:ext cx="192646" cy="84871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5" name="Ligne"/>
          <p:cNvSpPr/>
          <p:nvPr/>
        </p:nvSpPr>
        <p:spPr>
          <a:xfrm flipH="1">
            <a:off x="4809166" y="4104039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6" name="Ligne"/>
          <p:cNvSpPr/>
          <p:nvPr/>
        </p:nvSpPr>
        <p:spPr>
          <a:xfrm flipH="1">
            <a:off x="5198089" y="4138567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7" name="Ligne"/>
          <p:cNvSpPr/>
          <p:nvPr/>
        </p:nvSpPr>
        <p:spPr>
          <a:xfrm flipH="1">
            <a:off x="4936166" y="4231039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8" name="Ligne"/>
          <p:cNvSpPr/>
          <p:nvPr/>
        </p:nvSpPr>
        <p:spPr>
          <a:xfrm flipH="1">
            <a:off x="5533833" y="4251559"/>
            <a:ext cx="180866" cy="107715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69" name="Ligne"/>
          <p:cNvSpPr/>
          <p:nvPr/>
        </p:nvSpPr>
        <p:spPr>
          <a:xfrm flipH="1">
            <a:off x="5684462" y="4466476"/>
            <a:ext cx="180866" cy="107715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0" name="Ligne"/>
          <p:cNvSpPr/>
          <p:nvPr/>
        </p:nvSpPr>
        <p:spPr>
          <a:xfrm flipH="1">
            <a:off x="4910365" y="4876512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1" name="Ligne"/>
          <p:cNvSpPr/>
          <p:nvPr/>
        </p:nvSpPr>
        <p:spPr>
          <a:xfrm flipH="1">
            <a:off x="5230528" y="4766751"/>
            <a:ext cx="196823" cy="7467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2" name="Ligne"/>
          <p:cNvSpPr/>
          <p:nvPr/>
        </p:nvSpPr>
        <p:spPr>
          <a:xfrm flipV="1">
            <a:off x="4343550" y="4736575"/>
            <a:ext cx="3954" cy="270123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3" name="Ligne"/>
          <p:cNvSpPr/>
          <p:nvPr/>
        </p:nvSpPr>
        <p:spPr>
          <a:xfrm flipV="1">
            <a:off x="4393600" y="4502159"/>
            <a:ext cx="131300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4" name="internal…"/>
          <p:cNvSpPr txBox="1"/>
          <p:nvPr/>
        </p:nvSpPr>
        <p:spPr>
          <a:xfrm>
            <a:off x="6294264" y="2303463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  <p:sp>
        <p:nvSpPr>
          <p:cNvPr id="875" name="Ligne"/>
          <p:cNvSpPr/>
          <p:nvPr/>
        </p:nvSpPr>
        <p:spPr>
          <a:xfrm flipV="1">
            <a:off x="7666773" y="2965510"/>
            <a:ext cx="451280" cy="858960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6" name="Ligne"/>
          <p:cNvSpPr/>
          <p:nvPr/>
        </p:nvSpPr>
        <p:spPr>
          <a:xfrm flipH="1" flipV="1">
            <a:off x="6106196" y="2291172"/>
            <a:ext cx="597202" cy="946947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7" name="internal…"/>
          <p:cNvSpPr txBox="1"/>
          <p:nvPr/>
        </p:nvSpPr>
        <p:spPr>
          <a:xfrm>
            <a:off x="7213744" y="2935685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  <p:sp>
        <p:nvSpPr>
          <p:cNvPr id="878" name="Ligne"/>
          <p:cNvSpPr/>
          <p:nvPr/>
        </p:nvSpPr>
        <p:spPr>
          <a:xfrm flipV="1">
            <a:off x="8192750" y="1324070"/>
            <a:ext cx="1" cy="864867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79" name="internal…"/>
          <p:cNvSpPr txBox="1"/>
          <p:nvPr/>
        </p:nvSpPr>
        <p:spPr>
          <a:xfrm>
            <a:off x="7452504" y="1440644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882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151385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Hierarchical representation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Multi-Mapping Concept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Common solver</a:t>
            </a:r>
          </a:p>
        </p:txBody>
      </p:sp>
      <p:sp>
        <p:nvSpPr>
          <p:cNvPr id="883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84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85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86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87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88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89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90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91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92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93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94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895" name="Ligne"/>
          <p:cNvSpPr/>
          <p:nvPr/>
        </p:nvSpPr>
        <p:spPr>
          <a:xfrm flipV="1">
            <a:off x="8188076" y="1236584"/>
            <a:ext cx="861259" cy="486862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96" name="Ligne"/>
          <p:cNvSpPr/>
          <p:nvPr/>
        </p:nvSpPr>
        <p:spPr>
          <a:xfrm flipH="1" flipV="1">
            <a:off x="7724824" y="942957"/>
            <a:ext cx="462412" cy="778534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97" name="1 Rigid Frame"/>
          <p:cNvSpPr/>
          <p:nvPr/>
        </p:nvSpPr>
        <p:spPr>
          <a:xfrm>
            <a:off x="7649055" y="1784374"/>
            <a:ext cx="1268126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1966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1 Rigid Frame</a:t>
            </a:r>
          </a:p>
        </p:txBody>
      </p:sp>
      <p:sp>
        <p:nvSpPr>
          <p:cNvPr id="898" name="Ligne"/>
          <p:cNvSpPr/>
          <p:nvPr/>
        </p:nvSpPr>
        <p:spPr>
          <a:xfrm flipV="1">
            <a:off x="8432919" y="2122593"/>
            <a:ext cx="1" cy="626133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899" name="Slave nodes"/>
          <p:cNvSpPr/>
          <p:nvPr/>
        </p:nvSpPr>
        <p:spPr>
          <a:xfrm>
            <a:off x="7755379" y="2754281"/>
            <a:ext cx="1355081" cy="3239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Slave nodes</a:t>
            </a:r>
          </a:p>
        </p:txBody>
      </p:sp>
      <p:grpSp>
        <p:nvGrpSpPr>
          <p:cNvPr id="908" name="Groupe"/>
          <p:cNvGrpSpPr/>
          <p:nvPr/>
        </p:nvGrpSpPr>
        <p:grpSpPr>
          <a:xfrm>
            <a:off x="5470961" y="3753397"/>
            <a:ext cx="607868" cy="707401"/>
            <a:chOff x="0" y="0"/>
            <a:chExt cx="607866" cy="707399"/>
          </a:xfrm>
        </p:grpSpPr>
        <p:sp>
          <p:nvSpPr>
            <p:cNvPr id="900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1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2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3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4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5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6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07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909" name="Rigid Mapping"/>
          <p:cNvSpPr txBox="1"/>
          <p:nvPr/>
        </p:nvSpPr>
        <p:spPr>
          <a:xfrm>
            <a:off x="7857990" y="3136817"/>
            <a:ext cx="1149859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Rigid Mapping</a:t>
            </a:r>
          </a:p>
        </p:txBody>
      </p:sp>
      <p:sp>
        <p:nvSpPr>
          <p:cNvPr id="910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1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2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3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4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5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6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7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8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19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0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1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2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3" name="Cercle"/>
          <p:cNvSpPr/>
          <p:nvPr/>
        </p:nvSpPr>
        <p:spPr>
          <a:xfrm>
            <a:off x="5737278" y="1275138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4" name="Cercle"/>
          <p:cNvSpPr/>
          <p:nvPr/>
        </p:nvSpPr>
        <p:spPr>
          <a:xfrm>
            <a:off x="5881329" y="1454570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5" name="Cercle"/>
          <p:cNvSpPr/>
          <p:nvPr/>
        </p:nvSpPr>
        <p:spPr>
          <a:xfrm>
            <a:off x="6015004" y="1692127"/>
            <a:ext cx="27781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6" name="Cercle"/>
          <p:cNvSpPr/>
          <p:nvPr/>
        </p:nvSpPr>
        <p:spPr>
          <a:xfrm>
            <a:off x="6143409" y="1962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7" name="Cercle"/>
          <p:cNvSpPr/>
          <p:nvPr/>
        </p:nvSpPr>
        <p:spPr>
          <a:xfrm>
            <a:off x="5524243" y="1374963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8" name="Cercle"/>
          <p:cNvSpPr/>
          <p:nvPr/>
        </p:nvSpPr>
        <p:spPr>
          <a:xfrm>
            <a:off x="5665088" y="1607466"/>
            <a:ext cx="27780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29" name="Cercle"/>
          <p:cNvSpPr/>
          <p:nvPr/>
        </p:nvSpPr>
        <p:spPr>
          <a:xfrm>
            <a:off x="5799030" y="1817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0" name="Cercle"/>
          <p:cNvSpPr/>
          <p:nvPr/>
        </p:nvSpPr>
        <p:spPr>
          <a:xfrm>
            <a:off x="5958244" y="207345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1" name="Cercle"/>
          <p:cNvSpPr/>
          <p:nvPr/>
        </p:nvSpPr>
        <p:spPr>
          <a:xfrm>
            <a:off x="5258208" y="1562963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2" name="Cercle"/>
          <p:cNvSpPr/>
          <p:nvPr/>
        </p:nvSpPr>
        <p:spPr>
          <a:xfrm>
            <a:off x="5417422" y="1734296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3" name="Cercle"/>
          <p:cNvSpPr/>
          <p:nvPr/>
        </p:nvSpPr>
        <p:spPr>
          <a:xfrm>
            <a:off x="5524243" y="1923837"/>
            <a:ext cx="27781" cy="26853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4" name="Cercle"/>
          <p:cNvSpPr/>
          <p:nvPr/>
        </p:nvSpPr>
        <p:spPr>
          <a:xfrm>
            <a:off x="5021330" y="181722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5" name="Cercle"/>
          <p:cNvSpPr/>
          <p:nvPr/>
        </p:nvSpPr>
        <p:spPr>
          <a:xfrm>
            <a:off x="5258208" y="1962538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6" name="n remaining FEM nodes"/>
          <p:cNvSpPr/>
          <p:nvPr/>
        </p:nvSpPr>
        <p:spPr>
          <a:xfrm>
            <a:off x="4478159" y="2413013"/>
            <a:ext cx="2003295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n remaining FEM nodes</a:t>
            </a:r>
          </a:p>
        </p:txBody>
      </p:sp>
      <p:sp>
        <p:nvSpPr>
          <p:cNvPr id="937" name="Cercle"/>
          <p:cNvSpPr/>
          <p:nvPr/>
        </p:nvSpPr>
        <p:spPr>
          <a:xfrm>
            <a:off x="5677788" y="21645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8" name="Cercle"/>
          <p:cNvSpPr/>
          <p:nvPr/>
        </p:nvSpPr>
        <p:spPr>
          <a:xfrm>
            <a:off x="5423788" y="21264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39" name="Cercle"/>
          <p:cNvSpPr/>
          <p:nvPr/>
        </p:nvSpPr>
        <p:spPr>
          <a:xfrm>
            <a:off x="4847208" y="2050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40" name="Cercle"/>
          <p:cNvSpPr/>
          <p:nvPr/>
        </p:nvSpPr>
        <p:spPr>
          <a:xfrm>
            <a:off x="4961508" y="2304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41" name="Cercle"/>
          <p:cNvSpPr/>
          <p:nvPr/>
        </p:nvSpPr>
        <p:spPr>
          <a:xfrm>
            <a:off x="5101208" y="21391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42" name="Cercle"/>
          <p:cNvSpPr/>
          <p:nvPr/>
        </p:nvSpPr>
        <p:spPr>
          <a:xfrm>
            <a:off x="5304408" y="2304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43" name="Cercle"/>
          <p:cNvSpPr/>
          <p:nvPr/>
        </p:nvSpPr>
        <p:spPr>
          <a:xfrm>
            <a:off x="4644008" y="2304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944" name="FEM computation"/>
          <p:cNvSpPr/>
          <p:nvPr/>
        </p:nvSpPr>
        <p:spPr>
          <a:xfrm>
            <a:off x="6205259" y="4030426"/>
            <a:ext cx="2003295" cy="323998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FEM computation</a:t>
            </a:r>
          </a:p>
        </p:txBody>
      </p:sp>
      <p:sp>
        <p:nvSpPr>
          <p:cNvPr id="945" name="Ligne"/>
          <p:cNvSpPr/>
          <p:nvPr/>
        </p:nvSpPr>
        <p:spPr>
          <a:xfrm flipV="1">
            <a:off x="2344217" y="3683008"/>
            <a:ext cx="381367" cy="14997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46" name="Ligne"/>
          <p:cNvSpPr/>
          <p:nvPr/>
        </p:nvSpPr>
        <p:spPr>
          <a:xfrm flipV="1">
            <a:off x="2577128" y="3791895"/>
            <a:ext cx="183068" cy="390041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47" name="Ligne"/>
          <p:cNvSpPr/>
          <p:nvPr/>
        </p:nvSpPr>
        <p:spPr>
          <a:xfrm flipV="1">
            <a:off x="2570683" y="419813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48" name="Ligne"/>
          <p:cNvSpPr/>
          <p:nvPr/>
        </p:nvSpPr>
        <p:spPr>
          <a:xfrm flipV="1">
            <a:off x="2921203" y="462746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49" name="Ligne"/>
          <p:cNvSpPr/>
          <p:nvPr/>
        </p:nvSpPr>
        <p:spPr>
          <a:xfrm flipV="1">
            <a:off x="2873915" y="4312014"/>
            <a:ext cx="140166" cy="41663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50" name="Ligne"/>
          <p:cNvSpPr/>
          <p:nvPr/>
        </p:nvSpPr>
        <p:spPr>
          <a:xfrm>
            <a:off x="2136562" y="3479820"/>
            <a:ext cx="458421" cy="130243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51" name="Ligne"/>
          <p:cNvSpPr/>
          <p:nvPr/>
        </p:nvSpPr>
        <p:spPr>
          <a:xfrm flipV="1">
            <a:off x="2037412" y="3251838"/>
            <a:ext cx="381367" cy="149978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52" name="SubsetMultiMapping…"/>
          <p:cNvSpPr txBox="1"/>
          <p:nvPr/>
        </p:nvSpPr>
        <p:spPr>
          <a:xfrm>
            <a:off x="6347607" y="4435226"/>
            <a:ext cx="171860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SubsetMultiMapping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FEM ForceField </a:t>
            </a:r>
          </a:p>
        </p:txBody>
      </p:sp>
      <p:grpSp>
        <p:nvGrpSpPr>
          <p:cNvPr id="973" name="Groupe"/>
          <p:cNvGrpSpPr/>
          <p:nvPr/>
        </p:nvGrpSpPr>
        <p:grpSpPr>
          <a:xfrm>
            <a:off x="4136008" y="3942138"/>
            <a:ext cx="1527181" cy="1056010"/>
            <a:chOff x="0" y="0"/>
            <a:chExt cx="1527180" cy="1056008"/>
          </a:xfrm>
        </p:grpSpPr>
        <p:sp>
          <p:nvSpPr>
            <p:cNvPr id="953" name="Cercle"/>
            <p:cNvSpPr/>
            <p:nvPr/>
          </p:nvSpPr>
          <p:spPr>
            <a:xfrm>
              <a:off x="1093270" y="0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4" name="Cercle"/>
            <p:cNvSpPr/>
            <p:nvPr/>
          </p:nvSpPr>
          <p:spPr>
            <a:xfrm>
              <a:off x="1237321" y="179431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5" name="Cercle"/>
            <p:cNvSpPr/>
            <p:nvPr/>
          </p:nvSpPr>
          <p:spPr>
            <a:xfrm>
              <a:off x="1370996" y="416988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6" name="Cercle"/>
            <p:cNvSpPr/>
            <p:nvPr/>
          </p:nvSpPr>
          <p:spPr>
            <a:xfrm>
              <a:off x="1499400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7" name="Cercle"/>
            <p:cNvSpPr/>
            <p:nvPr/>
          </p:nvSpPr>
          <p:spPr>
            <a:xfrm>
              <a:off x="880235" y="99824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8" name="Cercle"/>
            <p:cNvSpPr/>
            <p:nvPr/>
          </p:nvSpPr>
          <p:spPr>
            <a:xfrm>
              <a:off x="1021079" y="332327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59" name="Cercle"/>
            <p:cNvSpPr/>
            <p:nvPr/>
          </p:nvSpPr>
          <p:spPr>
            <a:xfrm>
              <a:off x="11550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0" name="Cercle"/>
            <p:cNvSpPr/>
            <p:nvPr/>
          </p:nvSpPr>
          <p:spPr>
            <a:xfrm>
              <a:off x="1314235" y="79831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1" name="Cercle"/>
            <p:cNvSpPr/>
            <p:nvPr/>
          </p:nvSpPr>
          <p:spPr>
            <a:xfrm>
              <a:off x="614199" y="287824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2" name="Cercle"/>
            <p:cNvSpPr/>
            <p:nvPr/>
          </p:nvSpPr>
          <p:spPr>
            <a:xfrm>
              <a:off x="773413" y="459158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3" name="Cercle"/>
            <p:cNvSpPr/>
            <p:nvPr/>
          </p:nvSpPr>
          <p:spPr>
            <a:xfrm>
              <a:off x="880235" y="648698"/>
              <a:ext cx="27780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4" name="Cercle"/>
            <p:cNvSpPr/>
            <p:nvPr/>
          </p:nvSpPr>
          <p:spPr>
            <a:xfrm>
              <a:off x="377321" y="542085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5" name="Cercle"/>
            <p:cNvSpPr/>
            <p:nvPr/>
          </p:nvSpPr>
          <p:spPr>
            <a:xfrm>
              <a:off x="614199" y="687399"/>
              <a:ext cx="27781" cy="26854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6" name="Cercle"/>
            <p:cNvSpPr/>
            <p:nvPr/>
          </p:nvSpPr>
          <p:spPr>
            <a:xfrm>
              <a:off x="1033779" y="8894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7" name="Cercle"/>
            <p:cNvSpPr/>
            <p:nvPr/>
          </p:nvSpPr>
          <p:spPr>
            <a:xfrm>
              <a:off x="779779" y="851356"/>
              <a:ext cx="27781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8" name="Cercle"/>
            <p:cNvSpPr/>
            <p:nvPr/>
          </p:nvSpPr>
          <p:spPr>
            <a:xfrm>
              <a:off x="203200" y="775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69" name="Cercle"/>
            <p:cNvSpPr/>
            <p:nvPr/>
          </p:nvSpPr>
          <p:spPr>
            <a:xfrm>
              <a:off x="3175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70" name="Cercle"/>
            <p:cNvSpPr/>
            <p:nvPr/>
          </p:nvSpPr>
          <p:spPr>
            <a:xfrm>
              <a:off x="457200" y="8640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71" name="Cercle"/>
            <p:cNvSpPr/>
            <p:nvPr/>
          </p:nvSpPr>
          <p:spPr>
            <a:xfrm>
              <a:off x="66040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972" name="Cercle"/>
            <p:cNvSpPr/>
            <p:nvPr/>
          </p:nvSpPr>
          <p:spPr>
            <a:xfrm>
              <a:off x="0" y="1029156"/>
              <a:ext cx="27780" cy="26853"/>
            </a:xfrm>
            <a:prstGeom prst="ellipse">
              <a:avLst/>
            </a:prstGeom>
            <a:solidFill>
              <a:srgbClr val="0096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974" name="Ligne"/>
          <p:cNvSpPr/>
          <p:nvPr/>
        </p:nvSpPr>
        <p:spPr>
          <a:xfrm flipV="1">
            <a:off x="7888885" y="3564836"/>
            <a:ext cx="145210" cy="386322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75" name="Ligne"/>
          <p:cNvSpPr/>
          <p:nvPr/>
        </p:nvSpPr>
        <p:spPr>
          <a:xfrm flipH="1" flipV="1">
            <a:off x="5972133" y="2761310"/>
            <a:ext cx="800000" cy="1195749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76" name="Ligne"/>
          <p:cNvSpPr/>
          <p:nvPr/>
        </p:nvSpPr>
        <p:spPr>
          <a:xfrm flipV="1">
            <a:off x="5751168" y="3924147"/>
            <a:ext cx="1" cy="30566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77" name="Ligne"/>
          <p:cNvSpPr/>
          <p:nvPr/>
        </p:nvSpPr>
        <p:spPr>
          <a:xfrm flipH="1" flipV="1">
            <a:off x="5304880" y="3939369"/>
            <a:ext cx="252863" cy="9509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78" name="Ligne"/>
          <p:cNvSpPr/>
          <p:nvPr/>
        </p:nvSpPr>
        <p:spPr>
          <a:xfrm flipV="1">
            <a:off x="5261948" y="4210028"/>
            <a:ext cx="131299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79" name="Ligne"/>
          <p:cNvSpPr/>
          <p:nvPr/>
        </p:nvSpPr>
        <p:spPr>
          <a:xfrm flipV="1">
            <a:off x="4969570" y="4607086"/>
            <a:ext cx="131300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0" name="Ligne"/>
          <p:cNvSpPr/>
          <p:nvPr/>
        </p:nvSpPr>
        <p:spPr>
          <a:xfrm flipV="1">
            <a:off x="4606754" y="4407926"/>
            <a:ext cx="239788" cy="124434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1" name="Ligne"/>
          <p:cNvSpPr/>
          <p:nvPr/>
        </p:nvSpPr>
        <p:spPr>
          <a:xfrm flipV="1">
            <a:off x="4646648" y="4736575"/>
            <a:ext cx="3954" cy="270123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2" name="Ligne"/>
          <p:cNvSpPr/>
          <p:nvPr/>
        </p:nvSpPr>
        <p:spPr>
          <a:xfrm flipH="1" flipV="1">
            <a:off x="5441706" y="4419629"/>
            <a:ext cx="199173" cy="19917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3" name="Ligne"/>
          <p:cNvSpPr/>
          <p:nvPr/>
        </p:nvSpPr>
        <p:spPr>
          <a:xfrm flipH="1">
            <a:off x="5890223" y="4316766"/>
            <a:ext cx="166391" cy="128954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4" name="Ligne"/>
          <p:cNvSpPr/>
          <p:nvPr/>
        </p:nvSpPr>
        <p:spPr>
          <a:xfrm flipH="1">
            <a:off x="5499903" y="3773512"/>
            <a:ext cx="176997" cy="11396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5" name="Ligne"/>
          <p:cNvSpPr/>
          <p:nvPr/>
        </p:nvSpPr>
        <p:spPr>
          <a:xfrm>
            <a:off x="5965319" y="4144098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6" name="Ligne"/>
          <p:cNvSpPr/>
          <p:nvPr/>
        </p:nvSpPr>
        <p:spPr>
          <a:xfrm>
            <a:off x="5714698" y="3751140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7" name="Ligne"/>
          <p:cNvSpPr/>
          <p:nvPr/>
        </p:nvSpPr>
        <p:spPr>
          <a:xfrm>
            <a:off x="5307251" y="4537858"/>
            <a:ext cx="96138" cy="187277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8" name="Ligne"/>
          <p:cNvSpPr/>
          <p:nvPr/>
        </p:nvSpPr>
        <p:spPr>
          <a:xfrm>
            <a:off x="5067029" y="4064258"/>
            <a:ext cx="96138" cy="18727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89" name="Ligne"/>
          <p:cNvSpPr/>
          <p:nvPr/>
        </p:nvSpPr>
        <p:spPr>
          <a:xfrm flipH="1">
            <a:off x="5065484" y="3955303"/>
            <a:ext cx="192646" cy="84871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0" name="Ligne"/>
          <p:cNvSpPr/>
          <p:nvPr/>
        </p:nvSpPr>
        <p:spPr>
          <a:xfrm flipH="1">
            <a:off x="4809166" y="4104039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1" name="Ligne"/>
          <p:cNvSpPr/>
          <p:nvPr/>
        </p:nvSpPr>
        <p:spPr>
          <a:xfrm flipH="1">
            <a:off x="5198089" y="4138567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2" name="Ligne"/>
          <p:cNvSpPr/>
          <p:nvPr/>
        </p:nvSpPr>
        <p:spPr>
          <a:xfrm flipH="1">
            <a:off x="4936166" y="4231039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3" name="Ligne"/>
          <p:cNvSpPr/>
          <p:nvPr/>
        </p:nvSpPr>
        <p:spPr>
          <a:xfrm flipH="1">
            <a:off x="5533833" y="4251559"/>
            <a:ext cx="180866" cy="107715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4" name="Ligne"/>
          <p:cNvSpPr/>
          <p:nvPr/>
        </p:nvSpPr>
        <p:spPr>
          <a:xfrm flipH="1">
            <a:off x="5684462" y="4466476"/>
            <a:ext cx="180866" cy="107715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5" name="Ligne"/>
          <p:cNvSpPr/>
          <p:nvPr/>
        </p:nvSpPr>
        <p:spPr>
          <a:xfrm flipH="1">
            <a:off x="4910365" y="4876512"/>
            <a:ext cx="180866" cy="107716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6" name="Ligne"/>
          <p:cNvSpPr/>
          <p:nvPr/>
        </p:nvSpPr>
        <p:spPr>
          <a:xfrm flipH="1">
            <a:off x="5230528" y="4766751"/>
            <a:ext cx="196823" cy="74672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7" name="Ligne"/>
          <p:cNvSpPr/>
          <p:nvPr/>
        </p:nvSpPr>
        <p:spPr>
          <a:xfrm flipV="1">
            <a:off x="4343550" y="4736575"/>
            <a:ext cx="3954" cy="270123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8" name="Ligne"/>
          <p:cNvSpPr/>
          <p:nvPr/>
        </p:nvSpPr>
        <p:spPr>
          <a:xfrm flipV="1">
            <a:off x="4393600" y="4502159"/>
            <a:ext cx="131300" cy="236098"/>
          </a:xfrm>
          <a:prstGeom prst="line">
            <a:avLst/>
          </a:prstGeom>
          <a:ln w="127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999" name="internal…"/>
          <p:cNvSpPr txBox="1"/>
          <p:nvPr/>
        </p:nvSpPr>
        <p:spPr>
          <a:xfrm>
            <a:off x="6573664" y="2825717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  <p:sp>
        <p:nvSpPr>
          <p:cNvPr id="1000" name="Ligne"/>
          <p:cNvSpPr/>
          <p:nvPr/>
        </p:nvSpPr>
        <p:spPr>
          <a:xfrm flipV="1">
            <a:off x="7666772" y="3327396"/>
            <a:ext cx="277427" cy="497074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01" name="Ligne"/>
          <p:cNvSpPr/>
          <p:nvPr/>
        </p:nvSpPr>
        <p:spPr>
          <a:xfrm flipH="1" flipV="1">
            <a:off x="6456730" y="2945600"/>
            <a:ext cx="364552" cy="594895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02" name="internal…"/>
          <p:cNvSpPr txBox="1"/>
          <p:nvPr/>
        </p:nvSpPr>
        <p:spPr>
          <a:xfrm>
            <a:off x="7162944" y="3216204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  <p:sp>
        <p:nvSpPr>
          <p:cNvPr id="1003" name="Ligne"/>
          <p:cNvSpPr/>
          <p:nvPr/>
        </p:nvSpPr>
        <p:spPr>
          <a:xfrm flipV="1">
            <a:off x="8192751" y="2174381"/>
            <a:ext cx="1" cy="522556"/>
          </a:xfrm>
          <a:prstGeom prst="line">
            <a:avLst/>
          </a:prstGeom>
          <a:ln w="25400">
            <a:solidFill>
              <a:srgbClr val="0096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04" name="internal…"/>
          <p:cNvSpPr txBox="1"/>
          <p:nvPr/>
        </p:nvSpPr>
        <p:spPr>
          <a:xfrm>
            <a:off x="7449565" y="2210502"/>
            <a:ext cx="70075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internal </a:t>
            </a:r>
          </a:p>
          <a:p>
            <a:pPr algn="ctr">
              <a:defRPr b="1" sz="1300">
                <a:solidFill>
                  <a:srgbClr val="0096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Forces</a:t>
            </a:r>
          </a:p>
        </p:txBody>
      </p:sp>
      <p:sp>
        <p:nvSpPr>
          <p:cNvPr id="1005" name="Ligne"/>
          <p:cNvSpPr/>
          <p:nvPr/>
        </p:nvSpPr>
        <p:spPr>
          <a:xfrm flipH="1">
            <a:off x="5792903" y="457639"/>
            <a:ext cx="471984" cy="471984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06" name="Ligne"/>
          <p:cNvSpPr/>
          <p:nvPr/>
        </p:nvSpPr>
        <p:spPr>
          <a:xfrm flipH="1" flipV="1">
            <a:off x="7563949" y="406969"/>
            <a:ext cx="471984" cy="573324"/>
          </a:xfrm>
          <a:prstGeom prst="line">
            <a:avLst/>
          </a:prstGeom>
          <a:ln w="25400">
            <a:solidFill>
              <a:schemeClr val="accent1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07" name="Rectangle"/>
          <p:cNvSpPr/>
          <p:nvPr/>
        </p:nvSpPr>
        <p:spPr>
          <a:xfrm>
            <a:off x="5894571" y="118827"/>
            <a:ext cx="2058938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08" name="Solver (size 3n + 6)"/>
          <p:cNvSpPr txBox="1"/>
          <p:nvPr/>
        </p:nvSpPr>
        <p:spPr>
          <a:xfrm>
            <a:off x="5912722" y="158750"/>
            <a:ext cx="202263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Solver (size 3n + 6)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93;p31"/>
          <p:cNvSpPr txBox="1"/>
          <p:nvPr>
            <p:ph type="title"/>
          </p:nvPr>
        </p:nvSpPr>
        <p:spPr>
          <a:xfrm>
            <a:off x="311699" y="445025"/>
            <a:ext cx="8520602" cy="707401"/>
          </a:xfrm>
          <a:prstGeom prst="rect">
            <a:avLst/>
          </a:prstGeom>
        </p:spPr>
        <p:txBody>
          <a:bodyPr/>
          <a:lstStyle/>
          <a:p>
            <a:pPr/>
            <a:r>
              <a:t>Deformable-rigid coupling</a:t>
            </a:r>
          </a:p>
        </p:txBody>
      </p:sp>
      <p:sp>
        <p:nvSpPr>
          <p:cNvPr id="1011" name="Google Shape;194;p31"/>
          <p:cNvSpPr txBox="1"/>
          <p:nvPr>
            <p:ph type="body" sz="quarter" idx="1"/>
          </p:nvPr>
        </p:nvSpPr>
        <p:spPr>
          <a:xfrm>
            <a:off x="311699" y="1266325"/>
            <a:ext cx="3329873" cy="151385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Hierarchical representation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Multi-Mapping Concept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Common solver</a:t>
            </a:r>
          </a:p>
        </p:txBody>
      </p:sp>
      <p:sp>
        <p:nvSpPr>
          <p:cNvPr id="1012" name="Figure"/>
          <p:cNvSpPr/>
          <p:nvPr/>
        </p:nvSpPr>
        <p:spPr>
          <a:xfrm>
            <a:off x="-306588" y="3015692"/>
            <a:ext cx="4276222" cy="3318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8951" y="21536"/>
                </a:lnTo>
                <a:cubicBezTo>
                  <a:pt x="9779" y="19030"/>
                  <a:pt x="11033" y="16795"/>
                  <a:pt x="12621" y="14996"/>
                </a:cubicBezTo>
                <a:cubicBezTo>
                  <a:pt x="14329" y="13060"/>
                  <a:pt x="16375" y="11684"/>
                  <a:pt x="18584" y="10984"/>
                </a:cubicBezTo>
                <a:lnTo>
                  <a:pt x="21600" y="9166"/>
                </a:lnTo>
                <a:lnTo>
                  <a:pt x="17004" y="0"/>
                </a:lnTo>
                <a:lnTo>
                  <a:pt x="13701" y="2076"/>
                </a:lnTo>
                <a:cubicBezTo>
                  <a:pt x="10899" y="3115"/>
                  <a:pt x="8317" y="4957"/>
                  <a:pt x="6147" y="7466"/>
                </a:cubicBezTo>
                <a:cubicBezTo>
                  <a:pt x="2942" y="11173"/>
                  <a:pt x="780" y="16143"/>
                  <a:pt x="0" y="21600"/>
                </a:cubicBezTo>
                <a:close/>
              </a:path>
            </a:pathLst>
          </a:cu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13" name="Ligne"/>
          <p:cNvSpPr/>
          <p:nvPr/>
        </p:nvSpPr>
        <p:spPr>
          <a:xfrm flipV="1">
            <a:off x="3215640" y="3329545"/>
            <a:ext cx="861259" cy="486861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14" name="Cercle"/>
          <p:cNvSpPr/>
          <p:nvPr/>
        </p:nvSpPr>
        <p:spPr>
          <a:xfrm>
            <a:off x="2979420" y="296509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5" name="Cercle"/>
          <p:cNvSpPr/>
          <p:nvPr/>
        </p:nvSpPr>
        <p:spPr>
          <a:xfrm>
            <a:off x="2468879" y="3188619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6" name="Cercle"/>
          <p:cNvSpPr/>
          <p:nvPr/>
        </p:nvSpPr>
        <p:spPr>
          <a:xfrm>
            <a:off x="2726988" y="362671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7" name="Cercle"/>
          <p:cNvSpPr/>
          <p:nvPr/>
        </p:nvSpPr>
        <p:spPr>
          <a:xfrm>
            <a:off x="3260388" y="338795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8" name="Cercle"/>
          <p:cNvSpPr/>
          <p:nvPr/>
        </p:nvSpPr>
        <p:spPr>
          <a:xfrm>
            <a:off x="2979420" y="4094079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9" name="Cercle"/>
          <p:cNvSpPr/>
          <p:nvPr/>
        </p:nvSpPr>
        <p:spPr>
          <a:xfrm>
            <a:off x="3577123" y="3864381"/>
            <a:ext cx="132042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0" name="Cercle"/>
          <p:cNvSpPr/>
          <p:nvPr/>
        </p:nvSpPr>
        <p:spPr>
          <a:xfrm>
            <a:off x="3338364" y="4611243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1" name="Cercle"/>
          <p:cNvSpPr/>
          <p:nvPr/>
        </p:nvSpPr>
        <p:spPr>
          <a:xfrm>
            <a:off x="3871764" y="4349024"/>
            <a:ext cx="132041" cy="127636"/>
          </a:xfrm>
          <a:prstGeom prst="ellipse">
            <a:avLst/>
          </a:prstGeom>
          <a:solidFill>
            <a:srgbClr val="FF9300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2" name="Ligne"/>
          <p:cNvSpPr/>
          <p:nvPr/>
        </p:nvSpPr>
        <p:spPr>
          <a:xfrm flipH="1" flipV="1">
            <a:off x="2752388" y="3035918"/>
            <a:ext cx="462412" cy="778533"/>
          </a:xfrm>
          <a:prstGeom prst="line">
            <a:avLst/>
          </a:prstGeom>
          <a:ln w="25400">
            <a:solidFill>
              <a:srgbClr val="019668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23" name="Slave nodes"/>
          <p:cNvSpPr txBox="1"/>
          <p:nvPr/>
        </p:nvSpPr>
        <p:spPr>
          <a:xfrm>
            <a:off x="3364486" y="2930225"/>
            <a:ext cx="991296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Slave nodes</a:t>
            </a:r>
          </a:p>
        </p:txBody>
      </p:sp>
      <p:sp>
        <p:nvSpPr>
          <p:cNvPr id="1024" name="Cercle"/>
          <p:cNvSpPr/>
          <p:nvPr/>
        </p:nvSpPr>
        <p:spPr>
          <a:xfrm>
            <a:off x="1910615" y="34260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5" name="Cercle"/>
          <p:cNvSpPr/>
          <p:nvPr/>
        </p:nvSpPr>
        <p:spPr>
          <a:xfrm>
            <a:off x="2200175" y="378673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6" name="Cercle"/>
          <p:cNvSpPr/>
          <p:nvPr/>
        </p:nvSpPr>
        <p:spPr>
          <a:xfrm>
            <a:off x="2468879" y="426425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7" name="Cercle"/>
          <p:cNvSpPr/>
          <p:nvPr/>
        </p:nvSpPr>
        <p:spPr>
          <a:xfrm>
            <a:off x="2726988" y="48078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8" name="Cercle"/>
          <p:cNvSpPr/>
          <p:nvPr/>
        </p:nvSpPr>
        <p:spPr>
          <a:xfrm>
            <a:off x="1482388" y="3626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9" name="Cercle"/>
          <p:cNvSpPr/>
          <p:nvPr/>
        </p:nvSpPr>
        <p:spPr>
          <a:xfrm>
            <a:off x="1765503" y="409407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0" name="Cercle"/>
          <p:cNvSpPr/>
          <p:nvPr/>
        </p:nvSpPr>
        <p:spPr>
          <a:xfrm>
            <a:off x="2034743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1" name="Cercle"/>
          <p:cNvSpPr/>
          <p:nvPr/>
        </p:nvSpPr>
        <p:spPr>
          <a:xfrm>
            <a:off x="2354783" y="5030782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2" name="Cercle"/>
          <p:cNvSpPr/>
          <p:nvPr/>
        </p:nvSpPr>
        <p:spPr>
          <a:xfrm>
            <a:off x="947622" y="4004623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3" name="Cercle"/>
          <p:cNvSpPr/>
          <p:nvPr/>
        </p:nvSpPr>
        <p:spPr>
          <a:xfrm>
            <a:off x="1267662" y="4349024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4" name="Cercle"/>
          <p:cNvSpPr/>
          <p:nvPr/>
        </p:nvSpPr>
        <p:spPr>
          <a:xfrm>
            <a:off x="1482388" y="4730024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5" name="Cercle"/>
          <p:cNvSpPr/>
          <p:nvPr/>
        </p:nvSpPr>
        <p:spPr>
          <a:xfrm>
            <a:off x="471468" y="4515719"/>
            <a:ext cx="132041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6" name="Cercle"/>
          <p:cNvSpPr/>
          <p:nvPr/>
        </p:nvSpPr>
        <p:spPr>
          <a:xfrm>
            <a:off x="947622" y="4807819"/>
            <a:ext cx="132042" cy="127636"/>
          </a:xfrm>
          <a:prstGeom prst="ellipse">
            <a:avLst/>
          </a:prstGeom>
          <a:solidFill>
            <a:srgbClr val="0096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7" name="Cercle"/>
          <p:cNvSpPr/>
          <p:nvPr/>
        </p:nvSpPr>
        <p:spPr>
          <a:xfrm>
            <a:off x="4644008" y="2304294"/>
            <a:ext cx="27780" cy="26854"/>
          </a:xfrm>
          <a:prstGeom prst="ellipse">
            <a:avLst/>
          </a:prstGeom>
          <a:solidFill>
            <a:srgbClr val="0096FF"/>
          </a:solidFill>
          <a:ln w="127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38" name="Ligne"/>
          <p:cNvSpPr/>
          <p:nvPr/>
        </p:nvSpPr>
        <p:spPr>
          <a:xfrm flipV="1">
            <a:off x="2344217" y="3683008"/>
            <a:ext cx="381367" cy="14997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39" name="Ligne"/>
          <p:cNvSpPr/>
          <p:nvPr/>
        </p:nvSpPr>
        <p:spPr>
          <a:xfrm flipV="1">
            <a:off x="2577128" y="3791895"/>
            <a:ext cx="183068" cy="390041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0" name="Ligne"/>
          <p:cNvSpPr/>
          <p:nvPr/>
        </p:nvSpPr>
        <p:spPr>
          <a:xfrm flipV="1">
            <a:off x="2570683" y="419813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1" name="Ligne"/>
          <p:cNvSpPr/>
          <p:nvPr/>
        </p:nvSpPr>
        <p:spPr>
          <a:xfrm flipV="1">
            <a:off x="2921203" y="4627462"/>
            <a:ext cx="444651" cy="178724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2" name="Ligne"/>
          <p:cNvSpPr/>
          <p:nvPr/>
        </p:nvSpPr>
        <p:spPr>
          <a:xfrm flipV="1">
            <a:off x="2873915" y="4312014"/>
            <a:ext cx="140166" cy="416639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3" name="Ligne"/>
          <p:cNvSpPr/>
          <p:nvPr/>
        </p:nvSpPr>
        <p:spPr>
          <a:xfrm>
            <a:off x="2136562" y="3479820"/>
            <a:ext cx="458421" cy="130243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4" name="Ligne"/>
          <p:cNvSpPr/>
          <p:nvPr/>
        </p:nvSpPr>
        <p:spPr>
          <a:xfrm flipV="1">
            <a:off x="2037412" y="3251838"/>
            <a:ext cx="381367" cy="149978"/>
          </a:xfrm>
          <a:prstGeom prst="line">
            <a:avLst/>
          </a:prstGeom>
          <a:ln w="25400">
            <a:solidFill>
              <a:srgbClr val="0096FF"/>
            </a:solidFill>
            <a:headEnd type="triangle"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1045" name="Rectangle"/>
          <p:cNvSpPr/>
          <p:nvPr/>
        </p:nvSpPr>
        <p:spPr>
          <a:xfrm>
            <a:off x="5501640" y="1151465"/>
            <a:ext cx="2365058" cy="233251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46" name="Rectangle"/>
          <p:cNvSpPr/>
          <p:nvPr/>
        </p:nvSpPr>
        <p:spPr>
          <a:xfrm>
            <a:off x="5621020" y="1301727"/>
            <a:ext cx="1429068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47" name="K"/>
          <p:cNvSpPr txBox="1"/>
          <p:nvPr/>
        </p:nvSpPr>
        <p:spPr>
          <a:xfrm>
            <a:off x="6112097" y="1727059"/>
            <a:ext cx="287847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096FF"/>
                </a:solidFill>
              </a:defRPr>
            </a:lvl1pPr>
          </a:lstStyle>
          <a:p>
            <a:pPr/>
            <a:r>
              <a:t>K</a:t>
            </a:r>
          </a:p>
        </p:txBody>
      </p:sp>
      <p:sp>
        <p:nvSpPr>
          <p:cNvPr id="1048" name="Rectangle"/>
          <p:cNvSpPr/>
          <p:nvPr/>
        </p:nvSpPr>
        <p:spPr>
          <a:xfrm>
            <a:off x="5621020" y="2709168"/>
            <a:ext cx="1429068" cy="682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49" name="K"/>
          <p:cNvSpPr txBox="1"/>
          <p:nvPr/>
        </p:nvSpPr>
        <p:spPr>
          <a:xfrm>
            <a:off x="6112097" y="2772535"/>
            <a:ext cx="287847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096FF"/>
                </a:solidFill>
              </a:defRPr>
            </a:lvl1pPr>
          </a:lstStyle>
          <a:p>
            <a:pPr/>
            <a:r>
              <a:t>K</a:t>
            </a:r>
          </a:p>
        </p:txBody>
      </p:sp>
      <p:sp>
        <p:nvSpPr>
          <p:cNvPr id="1050" name="JT"/>
          <p:cNvSpPr txBox="1"/>
          <p:nvPr/>
        </p:nvSpPr>
        <p:spPr>
          <a:xfrm>
            <a:off x="5755231" y="2772535"/>
            <a:ext cx="379748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3000">
                <a:solidFill>
                  <a:srgbClr val="019668"/>
                </a:solidFill>
              </a:defRPr>
            </a:pPr>
            <a:r>
              <a:t>J</a:t>
            </a:r>
            <a:r>
              <a:rPr b="0" baseline="31999"/>
              <a:t>T</a:t>
            </a:r>
          </a:p>
        </p:txBody>
      </p:sp>
      <p:sp>
        <p:nvSpPr>
          <p:cNvPr id="1051" name="Rectangle"/>
          <p:cNvSpPr/>
          <p:nvPr/>
        </p:nvSpPr>
        <p:spPr>
          <a:xfrm>
            <a:off x="7945439" y="1151465"/>
            <a:ext cx="800099" cy="233251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52" name="dq"/>
          <p:cNvSpPr txBox="1"/>
          <p:nvPr/>
        </p:nvSpPr>
        <p:spPr>
          <a:xfrm>
            <a:off x="8106408" y="2824474"/>
            <a:ext cx="478161" cy="419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19668"/>
                </a:solidFill>
              </a:defRPr>
            </a:lvl1pPr>
          </a:lstStyle>
          <a:p>
            <a:pPr/>
            <a:r>
              <a:t>dq</a:t>
            </a:r>
          </a:p>
        </p:txBody>
      </p:sp>
      <p:sp>
        <p:nvSpPr>
          <p:cNvPr id="1053" name="dx"/>
          <p:cNvSpPr txBox="1"/>
          <p:nvPr/>
        </p:nvSpPr>
        <p:spPr>
          <a:xfrm>
            <a:off x="8106408" y="1727059"/>
            <a:ext cx="457325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096FF"/>
                </a:solidFill>
              </a:defRPr>
            </a:lvl1pPr>
          </a:lstStyle>
          <a:p>
            <a:pPr/>
            <a:r>
              <a:t>dx</a:t>
            </a:r>
          </a:p>
        </p:txBody>
      </p:sp>
      <p:sp>
        <p:nvSpPr>
          <p:cNvPr id="1054" name="Rectangle"/>
          <p:cNvSpPr/>
          <p:nvPr/>
        </p:nvSpPr>
        <p:spPr>
          <a:xfrm>
            <a:off x="8034978" y="1301727"/>
            <a:ext cx="621021" cy="1270001"/>
          </a:xfrm>
          <a:prstGeom prst="rect">
            <a:avLst/>
          </a:prstGeom>
          <a:ln w="25400">
            <a:solidFill>
              <a:srgbClr val="0096FF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55" name="Rectangle"/>
          <p:cNvSpPr/>
          <p:nvPr/>
        </p:nvSpPr>
        <p:spPr>
          <a:xfrm>
            <a:off x="7118137" y="2711156"/>
            <a:ext cx="653695" cy="682001"/>
          </a:xfrm>
          <a:prstGeom prst="rect">
            <a:avLst/>
          </a:prstGeom>
          <a:ln w="25400">
            <a:solidFill>
              <a:srgbClr val="019668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56" name="Rectangle"/>
          <p:cNvSpPr/>
          <p:nvPr/>
        </p:nvSpPr>
        <p:spPr>
          <a:xfrm>
            <a:off x="8036490" y="2709168"/>
            <a:ext cx="600185" cy="682001"/>
          </a:xfrm>
          <a:prstGeom prst="rect">
            <a:avLst/>
          </a:prstGeom>
          <a:ln w="25400">
            <a:solidFill>
              <a:srgbClr val="019668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57" name="Rectangle"/>
          <p:cNvSpPr/>
          <p:nvPr/>
        </p:nvSpPr>
        <p:spPr>
          <a:xfrm>
            <a:off x="7109459" y="1301727"/>
            <a:ext cx="617540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96FF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58" name="K"/>
          <p:cNvSpPr txBox="1"/>
          <p:nvPr/>
        </p:nvSpPr>
        <p:spPr>
          <a:xfrm>
            <a:off x="7134652" y="1727059"/>
            <a:ext cx="287847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096FF"/>
                </a:solidFill>
              </a:defRPr>
            </a:lvl1pPr>
          </a:lstStyle>
          <a:p>
            <a:pPr/>
            <a:r>
              <a:t>K</a:t>
            </a:r>
          </a:p>
        </p:txBody>
      </p:sp>
      <p:sp>
        <p:nvSpPr>
          <p:cNvPr id="1059" name="J"/>
          <p:cNvSpPr txBox="1"/>
          <p:nvPr/>
        </p:nvSpPr>
        <p:spPr>
          <a:xfrm>
            <a:off x="7430236" y="1727059"/>
            <a:ext cx="224595" cy="41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19668"/>
                </a:solidFill>
              </a:defRPr>
            </a:lvl1pPr>
          </a:lstStyle>
          <a:p>
            <a:pPr/>
            <a:r>
              <a:t>J</a:t>
            </a:r>
          </a:p>
        </p:txBody>
      </p:sp>
      <p:sp>
        <p:nvSpPr>
          <p:cNvPr id="1060" name="K"/>
          <p:cNvSpPr txBox="1"/>
          <p:nvPr/>
        </p:nvSpPr>
        <p:spPr>
          <a:xfrm>
            <a:off x="7389604" y="2873580"/>
            <a:ext cx="196132" cy="28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000">
                <a:solidFill>
                  <a:srgbClr val="0096FF"/>
                </a:solidFill>
              </a:defRPr>
            </a:lvl1pPr>
          </a:lstStyle>
          <a:p>
            <a:pPr/>
            <a:r>
              <a:t>K</a:t>
            </a:r>
          </a:p>
        </p:txBody>
      </p:sp>
      <p:sp>
        <p:nvSpPr>
          <p:cNvPr id="1061" name="JT"/>
          <p:cNvSpPr txBox="1"/>
          <p:nvPr/>
        </p:nvSpPr>
        <p:spPr>
          <a:xfrm>
            <a:off x="7158793" y="2876539"/>
            <a:ext cx="257399" cy="283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2000">
                <a:solidFill>
                  <a:srgbClr val="019668"/>
                </a:solidFill>
              </a:defRPr>
            </a:pPr>
            <a:r>
              <a:t>J</a:t>
            </a:r>
            <a:r>
              <a:rPr b="0" baseline="31999"/>
              <a:t>T</a:t>
            </a:r>
          </a:p>
        </p:txBody>
      </p:sp>
      <p:sp>
        <p:nvSpPr>
          <p:cNvPr id="1062" name="J"/>
          <p:cNvSpPr txBox="1"/>
          <p:nvPr/>
        </p:nvSpPr>
        <p:spPr>
          <a:xfrm>
            <a:off x="7564816" y="2876539"/>
            <a:ext cx="153964" cy="283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000">
                <a:solidFill>
                  <a:srgbClr val="019668"/>
                </a:solidFill>
              </a:defRPr>
            </a:lvl1pPr>
          </a:lstStyle>
          <a:p>
            <a:pPr/>
            <a:r>
              <a:t>J</a:t>
            </a:r>
          </a:p>
        </p:txBody>
      </p:sp>
      <p:sp>
        <p:nvSpPr>
          <p:cNvPr id="1063" name="jacobian of the Rigid Mapping"/>
          <p:cNvSpPr txBox="1"/>
          <p:nvPr/>
        </p:nvSpPr>
        <p:spPr>
          <a:xfrm>
            <a:off x="6362183" y="3826598"/>
            <a:ext cx="2360701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jacobian of the Rigid Mapping</a:t>
            </a:r>
          </a:p>
        </p:txBody>
      </p:sp>
      <p:sp>
        <p:nvSpPr>
          <p:cNvPr id="1064" name="J"/>
          <p:cNvSpPr txBox="1"/>
          <p:nvPr/>
        </p:nvSpPr>
        <p:spPr>
          <a:xfrm>
            <a:off x="6042123" y="3718530"/>
            <a:ext cx="224595" cy="419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19668"/>
                </a:solidFill>
              </a:defRPr>
            </a:lvl1pPr>
          </a:lstStyle>
          <a:p>
            <a:pPr/>
            <a:r>
              <a:t>J</a:t>
            </a:r>
          </a:p>
        </p:txBody>
      </p:sp>
      <p:sp>
        <p:nvSpPr>
          <p:cNvPr id="1065" name="Rectangle"/>
          <p:cNvSpPr/>
          <p:nvPr/>
        </p:nvSpPr>
        <p:spPr>
          <a:xfrm>
            <a:off x="5894571" y="499827"/>
            <a:ext cx="2058938" cy="323998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lIns="0" tIns="0" rIns="0" bIns="0" anchor="ctr"/>
          <a:lstStyle/>
          <a:p>
            <a:pPr algn="ctr"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66" name="Solver (size 3n + 6)"/>
          <p:cNvSpPr txBox="1"/>
          <p:nvPr/>
        </p:nvSpPr>
        <p:spPr>
          <a:xfrm>
            <a:off x="5912722" y="539750"/>
            <a:ext cx="202263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700">
                <a:solidFill>
                  <a:srgbClr val="66666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Solver (size 3n + 6)</a:t>
            </a:r>
          </a:p>
        </p:txBody>
      </p:sp>
      <p:grpSp>
        <p:nvGrpSpPr>
          <p:cNvPr id="1069" name="Groupe"/>
          <p:cNvGrpSpPr/>
          <p:nvPr/>
        </p:nvGrpSpPr>
        <p:grpSpPr>
          <a:xfrm>
            <a:off x="7049716" y="4181909"/>
            <a:ext cx="711626" cy="419336"/>
            <a:chOff x="0" y="0"/>
            <a:chExt cx="711624" cy="419335"/>
          </a:xfrm>
        </p:grpSpPr>
        <p:sp>
          <p:nvSpPr>
            <p:cNvPr id="1067" name="Ligne"/>
            <p:cNvSpPr/>
            <p:nvPr/>
          </p:nvSpPr>
          <p:spPr>
            <a:xfrm flipV="1">
              <a:off x="248893" y="157758"/>
              <a:ext cx="462732" cy="261578"/>
            </a:xfrm>
            <a:prstGeom prst="line">
              <a:avLst/>
            </a:prstGeom>
            <a:noFill/>
            <a:ln w="12700" cap="flat">
              <a:solidFill>
                <a:srgbClr val="019668"/>
              </a:solidFill>
              <a:prstDash val="solid"/>
              <a:round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68" name="Ligne"/>
            <p:cNvSpPr/>
            <p:nvPr/>
          </p:nvSpPr>
          <p:spPr>
            <a:xfrm flipH="1" flipV="1">
              <a:off x="0" y="0"/>
              <a:ext cx="248442" cy="418286"/>
            </a:xfrm>
            <a:prstGeom prst="line">
              <a:avLst/>
            </a:prstGeom>
            <a:noFill/>
            <a:ln w="12700" cap="flat">
              <a:solidFill>
                <a:srgbClr val="019668"/>
              </a:solidFill>
              <a:prstDash val="solid"/>
              <a:round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078" name="Groupe"/>
          <p:cNvGrpSpPr/>
          <p:nvPr/>
        </p:nvGrpSpPr>
        <p:grpSpPr>
          <a:xfrm>
            <a:off x="6995159" y="4201930"/>
            <a:ext cx="607868" cy="707401"/>
            <a:chOff x="0" y="0"/>
            <a:chExt cx="607866" cy="707399"/>
          </a:xfrm>
        </p:grpSpPr>
        <p:sp>
          <p:nvSpPr>
            <p:cNvPr id="1070" name="Cercle"/>
            <p:cNvSpPr/>
            <p:nvPr/>
          </p:nvSpPr>
          <p:spPr>
            <a:xfrm>
              <a:off x="212747" y="0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1" name="Cercle"/>
            <p:cNvSpPr/>
            <p:nvPr/>
          </p:nvSpPr>
          <p:spPr>
            <a:xfrm>
              <a:off x="0" y="93143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2" name="Cercle"/>
            <p:cNvSpPr/>
            <p:nvPr/>
          </p:nvSpPr>
          <p:spPr>
            <a:xfrm>
              <a:off x="107556" y="275704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3" name="Cercle"/>
            <p:cNvSpPr/>
            <p:nvPr/>
          </p:nvSpPr>
          <p:spPr>
            <a:xfrm>
              <a:off x="329830" y="176210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4" name="Cercle"/>
            <p:cNvSpPr/>
            <p:nvPr/>
          </p:nvSpPr>
          <p:spPr>
            <a:xfrm>
              <a:off x="212747" y="470458"/>
              <a:ext cx="23271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5" name="Cercle"/>
            <p:cNvSpPr/>
            <p:nvPr/>
          </p:nvSpPr>
          <p:spPr>
            <a:xfrm>
              <a:off x="461817" y="374740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6" name="Cercle"/>
            <p:cNvSpPr/>
            <p:nvPr/>
          </p:nvSpPr>
          <p:spPr>
            <a:xfrm>
              <a:off x="362323" y="685966"/>
              <a:ext cx="23270" cy="21434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077" name="Cercle"/>
            <p:cNvSpPr/>
            <p:nvPr/>
          </p:nvSpPr>
          <p:spPr>
            <a:xfrm>
              <a:off x="584597" y="576696"/>
              <a:ext cx="23270" cy="21435"/>
            </a:xfrm>
            <a:prstGeom prst="ellipse">
              <a:avLst/>
            </a:prstGeom>
            <a:solidFill>
              <a:srgbClr val="FF9300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079" name="with"/>
          <p:cNvSpPr txBox="1"/>
          <p:nvPr/>
        </p:nvSpPr>
        <p:spPr>
          <a:xfrm>
            <a:off x="5604259" y="3826598"/>
            <a:ext cx="342820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13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with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OFA-FRAMEWORK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SOFA-FRAMEWORK</a:t>
            </a:r>
          </a:p>
        </p:txBody>
      </p:sp>
      <p:sp>
        <p:nvSpPr>
          <p:cNvPr id="163" name="www.sofa-framework.org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666666"/>
                </a:solidFill>
                <a:uFillTx/>
              </a:defRPr>
            </a:pP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www.sofa-framework.org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on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 </a:t>
            </a:r>
          </a:p>
        </p:txBody>
      </p:sp>
      <p:sp>
        <p:nvSpPr>
          <p:cNvPr id="166" name="SOFA: A shared framework between several research team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8845" indent="-307975" defTabSz="886968">
              <a:buSzPts val="1700"/>
              <a:defRPr sz="1746"/>
            </a:pPr>
            <a:r>
              <a:t>SOFA: A shared framework between several research teams </a:t>
            </a:r>
          </a:p>
          <a:p>
            <a:pPr marL="418845" indent="-307975" defTabSz="886968">
              <a:buSzPts val="1700"/>
              <a:defRPr sz="1746"/>
            </a:pPr>
            <a:r>
              <a:t>Real-time simulation of physical phenomena but more particularly </a:t>
            </a:r>
            <a:r>
              <a:rPr b="1"/>
              <a:t>deformable solid mechanics</a:t>
            </a:r>
          </a:p>
          <a:p>
            <a:pPr marL="418845" indent="-307975" defTabSz="886968">
              <a:buSzPts val="1700"/>
              <a:defRPr sz="1746"/>
            </a:pPr>
            <a:r>
              <a:t>Open-source framework (LGPL)</a:t>
            </a:r>
          </a:p>
          <a:p>
            <a:pPr marL="418845" indent="-307975" defTabSz="886968">
              <a:buSzPts val="1700"/>
              <a:defRPr sz="1746"/>
            </a:pPr>
            <a:r>
              <a:t>Used to create 2 start-up in France (InSimo and Anatoscope) </a:t>
            </a:r>
          </a:p>
          <a:p>
            <a:pPr marL="418845" indent="-307975" defTabSz="886968">
              <a:buSzPts val="1700"/>
              <a:defRPr sz="1746"/>
            </a:pPr>
          </a:p>
          <a:p>
            <a:pPr marL="418845" indent="-307975" defTabSz="886968">
              <a:buSzPts val="1700"/>
              <a:defRPr sz="1746"/>
            </a:pPr>
            <a:r>
              <a:t>Before 2015… Mostly centered on medical simulation</a:t>
            </a:r>
          </a:p>
          <a:p>
            <a:pPr lvl="1" marL="886968" indent="-307975" defTabSz="886968">
              <a:buSzPts val="1700"/>
              <a:buChar char="●"/>
              <a:defRPr sz="1746"/>
            </a:pPr>
            <a:r>
              <a:t>Simulation of soft-tistsues </a:t>
            </a:r>
          </a:p>
          <a:p>
            <a:pPr lvl="1" marL="886968" indent="-307975" defTabSz="886968">
              <a:buSzPts val="1700"/>
              <a:buChar char="●"/>
              <a:defRPr sz="1746"/>
            </a:pPr>
            <a:r>
              <a:t>Interactions with medical instruments</a:t>
            </a:r>
          </a:p>
          <a:p>
            <a:pPr lvl="1" marL="886968" indent="-307975" defTabSz="886968">
              <a:buSzPts val="1700"/>
              <a:buChar char="●"/>
              <a:defRPr sz="1746"/>
            </a:pPr>
            <a:r>
              <a:t>Haptic rendering…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on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 </a:t>
            </a:r>
          </a:p>
        </p:txBody>
      </p:sp>
      <p:sp>
        <p:nvSpPr>
          <p:cNvPr id="169" name="2015  creation of DEFROST team (Inria, Univ. Lille, CNRS, Centrale Lille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800" indent="-317500"/>
            <a:r>
              <a:t>2015  creation of DEFROST team (Inria, Univ. Lille, CNRS, Centrale Lille)</a:t>
            </a:r>
          </a:p>
          <a:p>
            <a:pPr lvl="1" marL="914400" indent="-317500">
              <a:buChar char="●"/>
            </a:pPr>
            <a:r>
              <a:t>Use of SOFA for modeling soft robots in real-time</a:t>
            </a:r>
          </a:p>
          <a:p>
            <a:pPr lvl="1" marL="914400" indent="-317500">
              <a:buChar char="●"/>
            </a:pPr>
            <a:r>
              <a:t>Take into account the interactions with the environment</a:t>
            </a:r>
          </a:p>
          <a:p>
            <a:pPr lvl="1" marL="914400" indent="-317500">
              <a:buChar char="●"/>
            </a:pPr>
            <a:r>
              <a:t>Create new control methods</a:t>
            </a:r>
          </a:p>
        </p:txBody>
      </p:sp>
      <p:pic>
        <p:nvPicPr>
          <p:cNvPr id="170" name="challengesDEFROST.png" descr="challengesDEFRO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9646" y="2879710"/>
            <a:ext cx="5459401" cy="18798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 </a:t>
            </a:r>
          </a:p>
        </p:txBody>
      </p:sp>
      <p:sp>
        <p:nvSpPr>
          <p:cNvPr id="173" name="Organization of the cod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3850" indent="-238125" defTabSz="685800">
              <a:buSzPts val="1300"/>
              <a:defRPr sz="1350"/>
            </a:pPr>
            <a:r>
              <a:t>Organization of the code</a:t>
            </a:r>
          </a:p>
          <a:p>
            <a:pPr lvl="1" marL="685800" indent="-238125" defTabSz="685800">
              <a:buSzPts val="1300"/>
              <a:buChar char="●"/>
              <a:defRPr sz="1350"/>
            </a:pPr>
            <a:r>
              <a:t>SOFA-CORE: public  (LGPL licence)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C++ classes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Versioning using GIT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Main functionalities</a:t>
            </a:r>
          </a:p>
          <a:p>
            <a:pPr lvl="1" marL="685800" indent="-238125" defTabSz="685800">
              <a:buSzPts val="1300"/>
              <a:buChar char="●"/>
              <a:defRPr sz="1350"/>
            </a:pPr>
            <a:r>
              <a:t>Public plugins: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Python binding (LGPL licence)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Soft-robot direct modeling (LGPL licence)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Model order reduction (GPL licence)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…</a:t>
            </a:r>
          </a:p>
          <a:p>
            <a:pPr lvl="1" marL="685800" indent="-238125" defTabSz="685800">
              <a:buSzPts val="1300"/>
              <a:buChar char="●"/>
              <a:defRPr sz="1350"/>
            </a:pPr>
            <a:r>
              <a:t>Private plugins (binaries distributed freely today only for research)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Soft-robot inverse</a:t>
            </a:r>
          </a:p>
          <a:p>
            <a:pPr lvl="2" marL="1028700" indent="-238125" defTabSz="685800">
              <a:buSzPts val="1300"/>
              <a:buChar char="●"/>
              <a:defRPr sz="1350"/>
            </a:pPr>
            <a:r>
              <a:t>Beam Adapter</a:t>
            </a:r>
          </a:p>
        </p:txBody>
      </p:sp>
      <p:sp>
        <p:nvSpPr>
          <p:cNvPr id="174" name="Rectangle"/>
          <p:cNvSpPr/>
          <p:nvPr/>
        </p:nvSpPr>
        <p:spPr>
          <a:xfrm>
            <a:off x="5443041" y="925724"/>
            <a:ext cx="3322341" cy="1740199"/>
          </a:xfrm>
          <a:prstGeom prst="rect">
            <a:avLst/>
          </a:prstGeom>
          <a:solidFill>
            <a:schemeClr val="accent3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75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11296"/>
          <a:stretch>
            <a:fillRect/>
          </a:stretch>
        </p:blipFill>
        <p:spPr>
          <a:xfrm>
            <a:off x="5511798" y="1181238"/>
            <a:ext cx="3482301" cy="1419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FFFFFF"/>
      </a:dk1>
      <a:lt1>
        <a:srgbClr val="A1E8D9"/>
      </a:lt1>
      <a:dk2>
        <a:srgbClr val="A7A7A7"/>
      </a:dk2>
      <a:lt2>
        <a:srgbClr val="535353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0000FF"/>
      </a:hlink>
      <a:folHlink>
        <a:srgbClr val="FF00FF"/>
      </a:folHlink>
    </a:clrScheme>
    <a:fontScheme name="Tropic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ropic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A1E8D9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A1E8D9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0000FF"/>
      </a:hlink>
      <a:folHlink>
        <a:srgbClr val="FF00FF"/>
      </a:folHlink>
    </a:clrScheme>
    <a:fontScheme name="Tropic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ropic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A1E8D9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A1E8D9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